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2" r:id="rId3"/>
  </p:sldMasterIdLst>
  <p:notesMasterIdLst>
    <p:notesMasterId r:id="rId17"/>
  </p:notesMasterIdLst>
  <p:handoutMasterIdLst>
    <p:handoutMasterId r:id="rId18"/>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orient="horz" pos="3888" userDrawn="1">
          <p15:clr>
            <a:srgbClr val="A4A3A4"/>
          </p15:clr>
        </p15:guide>
        <p15:guide id="3" pos="512" userDrawn="1">
          <p15:clr>
            <a:srgbClr val="A4A3A4"/>
          </p15:clr>
        </p15:guide>
        <p15:guide id="4" pos="7040" userDrawn="1">
          <p15:clr>
            <a:srgbClr val="A4A3A4"/>
          </p15:clr>
        </p15:guide>
        <p15:guide id="5" pos="3712" userDrawn="1">
          <p15:clr>
            <a:srgbClr val="A4A3A4"/>
          </p15:clr>
        </p15:guide>
        <p15:guide id="6" pos="3840" userDrawn="1">
          <p15:clr>
            <a:srgbClr val="A4A3A4"/>
          </p15:clr>
        </p15:guide>
        <p15:guide id="7" pos="5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howGuides="1">
      <p:cViewPr varScale="1">
        <p:scale>
          <a:sx n="84" d="100"/>
          <a:sy n="84" d="100"/>
        </p:scale>
        <p:origin x="270" y="96"/>
      </p:cViewPr>
      <p:guideLst>
        <p:guide orient="horz" pos="1296"/>
        <p:guide orient="horz" pos="3888"/>
        <p:guide pos="512"/>
        <p:guide pos="7040"/>
        <p:guide pos="3712"/>
        <p:guide pos="3840"/>
        <p:guide pos="53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54B469EE-6B86-4BDE-95AA-1FA28F724D50}" type="datetimeFigureOut">
              <a:rPr lang="en-NZ" smtClean="0"/>
              <a:t>10/04/2019</a:t>
            </a:fld>
            <a:endParaRPr lang="en-NZ"/>
          </a:p>
        </p:txBody>
      </p:sp>
      <p:sp>
        <p:nvSpPr>
          <p:cNvPr id="4" name="Footer Placeholder 3"/>
          <p:cNvSpPr>
            <a:spLocks noGrp="1"/>
          </p:cNvSpPr>
          <p:nvPr>
            <p:ph type="ftr" sz="quarter" idx="2"/>
          </p:nvPr>
        </p:nvSpPr>
        <p:spPr>
          <a:xfrm>
            <a:off x="0" y="9429750"/>
            <a:ext cx="2887663" cy="496888"/>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773488" y="9429750"/>
            <a:ext cx="2887662" cy="496888"/>
          </a:xfrm>
          <a:prstGeom prst="rect">
            <a:avLst/>
          </a:prstGeom>
        </p:spPr>
        <p:txBody>
          <a:bodyPr vert="horz" lIns="91440" tIns="45720" rIns="91440" bIns="45720" rtlCol="0" anchor="b"/>
          <a:lstStyle>
            <a:lvl1pPr algn="r">
              <a:defRPr sz="1200"/>
            </a:lvl1pPr>
          </a:lstStyle>
          <a:p>
            <a:fld id="{B42C833C-AC6D-4DB5-B5EF-F3BE0D430EBE}" type="slidenum">
              <a:rPr lang="en-NZ" smtClean="0"/>
              <a:t>‹#›</a:t>
            </a:fld>
            <a:endParaRPr lang="en-NZ"/>
          </a:p>
        </p:txBody>
      </p:sp>
    </p:spTree>
    <p:extLst>
      <p:ext uri="{BB962C8B-B14F-4D97-AF65-F5344CB8AC3E}">
        <p14:creationId xmlns:p14="http://schemas.microsoft.com/office/powerpoint/2010/main" val="755325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F9EE9D1E-2DC5-4DFA-86F0-245E3DD0E1B8}" type="datetimeFigureOut">
              <a:rPr lang="en-US" smtClean="0"/>
              <a:pPr/>
              <a:t>4/10/2019</a:t>
            </a:fld>
            <a:endParaRPr lang="en-US"/>
          </a:p>
        </p:txBody>
      </p:sp>
      <p:sp>
        <p:nvSpPr>
          <p:cNvPr id="4" name="Slide Image Placeholder 3"/>
          <p:cNvSpPr>
            <a:spLocks noGrp="1" noRot="1" noChangeAspect="1"/>
          </p:cNvSpPr>
          <p:nvPr>
            <p:ph type="sldImg" idx="2"/>
          </p:nvPr>
        </p:nvSpPr>
        <p:spPr>
          <a:xfrm>
            <a:off x="23813"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F2359C42-2734-4979-AC9B-22947BB34608}" type="slidenum">
              <a:rPr lang="en-US" smtClean="0"/>
              <a:pPr/>
              <a:t>‹#›</a:t>
            </a:fld>
            <a:endParaRPr lang="en-US"/>
          </a:p>
        </p:txBody>
      </p:sp>
    </p:spTree>
    <p:extLst>
      <p:ext uri="{BB962C8B-B14F-4D97-AF65-F5344CB8AC3E}">
        <p14:creationId xmlns:p14="http://schemas.microsoft.com/office/powerpoint/2010/main" val="19827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2359C42-2734-4979-AC9B-22947BB34608}" type="slidenum">
              <a:rPr lang="en-US" smtClean="0"/>
              <a:pPr/>
              <a:t>1</a:t>
            </a:fld>
            <a:endParaRPr lang="en-US"/>
          </a:p>
        </p:txBody>
      </p:sp>
    </p:spTree>
    <p:extLst>
      <p:ext uri="{BB962C8B-B14F-4D97-AF65-F5344CB8AC3E}">
        <p14:creationId xmlns:p14="http://schemas.microsoft.com/office/powerpoint/2010/main" val="62247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2359C42-2734-4979-AC9B-22947BB34608}" type="slidenum">
              <a:rPr lang="en-US" smtClean="0"/>
              <a:pPr/>
              <a:t>10</a:t>
            </a:fld>
            <a:endParaRPr lang="en-US"/>
          </a:p>
        </p:txBody>
      </p:sp>
    </p:spTree>
    <p:extLst>
      <p:ext uri="{BB962C8B-B14F-4D97-AF65-F5344CB8AC3E}">
        <p14:creationId xmlns:p14="http://schemas.microsoft.com/office/powerpoint/2010/main" val="237660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2359C42-2734-4979-AC9B-22947BB34608}" type="slidenum">
              <a:rPr lang="en-US" smtClean="0"/>
              <a:pPr/>
              <a:t>11</a:t>
            </a:fld>
            <a:endParaRPr lang="en-US"/>
          </a:p>
        </p:txBody>
      </p:sp>
    </p:spTree>
    <p:extLst>
      <p:ext uri="{BB962C8B-B14F-4D97-AF65-F5344CB8AC3E}">
        <p14:creationId xmlns:p14="http://schemas.microsoft.com/office/powerpoint/2010/main" val="423184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2359C42-2734-4979-AC9B-22947BB34608}" type="slidenum">
              <a:rPr lang="en-US" smtClean="0"/>
              <a:pPr/>
              <a:t>12</a:t>
            </a:fld>
            <a:endParaRPr lang="en-US"/>
          </a:p>
        </p:txBody>
      </p:sp>
    </p:spTree>
    <p:extLst>
      <p:ext uri="{BB962C8B-B14F-4D97-AF65-F5344CB8AC3E}">
        <p14:creationId xmlns:p14="http://schemas.microsoft.com/office/powerpoint/2010/main" val="2247069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2359C42-2734-4979-AC9B-22947BB34608}" type="slidenum">
              <a:rPr lang="en-US" smtClean="0"/>
              <a:pPr/>
              <a:t>13</a:t>
            </a:fld>
            <a:endParaRPr lang="en-US"/>
          </a:p>
        </p:txBody>
      </p:sp>
    </p:spTree>
    <p:extLst>
      <p:ext uri="{BB962C8B-B14F-4D97-AF65-F5344CB8AC3E}">
        <p14:creationId xmlns:p14="http://schemas.microsoft.com/office/powerpoint/2010/main" val="194186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2359C42-2734-4979-AC9B-22947BB34608}" type="slidenum">
              <a:rPr lang="en-US" smtClean="0"/>
              <a:pPr/>
              <a:t>2</a:t>
            </a:fld>
            <a:endParaRPr lang="en-US"/>
          </a:p>
        </p:txBody>
      </p:sp>
    </p:spTree>
    <p:extLst>
      <p:ext uri="{BB962C8B-B14F-4D97-AF65-F5344CB8AC3E}">
        <p14:creationId xmlns:p14="http://schemas.microsoft.com/office/powerpoint/2010/main" val="289489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smtClean="0"/>
              <a:t>Cof</a:t>
            </a:r>
            <a:endParaRPr lang="en-NZ" dirty="0"/>
          </a:p>
        </p:txBody>
      </p:sp>
      <p:sp>
        <p:nvSpPr>
          <p:cNvPr id="4" name="Slide Number Placeholder 3"/>
          <p:cNvSpPr>
            <a:spLocks noGrp="1"/>
          </p:cNvSpPr>
          <p:nvPr>
            <p:ph type="sldNum" sz="quarter" idx="10"/>
          </p:nvPr>
        </p:nvSpPr>
        <p:spPr/>
        <p:txBody>
          <a:bodyPr/>
          <a:lstStyle/>
          <a:p>
            <a:fld id="{F2359C42-2734-4979-AC9B-22947BB34608}" type="slidenum">
              <a:rPr lang="en-US" smtClean="0"/>
              <a:pPr/>
              <a:t>3</a:t>
            </a:fld>
            <a:endParaRPr lang="en-US"/>
          </a:p>
        </p:txBody>
      </p:sp>
    </p:spTree>
    <p:extLst>
      <p:ext uri="{BB962C8B-B14F-4D97-AF65-F5344CB8AC3E}">
        <p14:creationId xmlns:p14="http://schemas.microsoft.com/office/powerpoint/2010/main" val="325950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2359C42-2734-4979-AC9B-22947BB34608}" type="slidenum">
              <a:rPr lang="en-US" smtClean="0"/>
              <a:pPr/>
              <a:t>4</a:t>
            </a:fld>
            <a:endParaRPr lang="en-US"/>
          </a:p>
        </p:txBody>
      </p:sp>
    </p:spTree>
    <p:extLst>
      <p:ext uri="{BB962C8B-B14F-4D97-AF65-F5344CB8AC3E}">
        <p14:creationId xmlns:p14="http://schemas.microsoft.com/office/powerpoint/2010/main" val="56640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2359C42-2734-4979-AC9B-22947BB34608}" type="slidenum">
              <a:rPr lang="en-US" smtClean="0"/>
              <a:pPr/>
              <a:t>5</a:t>
            </a:fld>
            <a:endParaRPr lang="en-US"/>
          </a:p>
        </p:txBody>
      </p:sp>
    </p:spTree>
    <p:extLst>
      <p:ext uri="{BB962C8B-B14F-4D97-AF65-F5344CB8AC3E}">
        <p14:creationId xmlns:p14="http://schemas.microsoft.com/office/powerpoint/2010/main" val="321484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2359C42-2734-4979-AC9B-22947BB34608}" type="slidenum">
              <a:rPr lang="en-US" smtClean="0"/>
              <a:pPr/>
              <a:t>6</a:t>
            </a:fld>
            <a:endParaRPr lang="en-US"/>
          </a:p>
        </p:txBody>
      </p:sp>
    </p:spTree>
    <p:extLst>
      <p:ext uri="{BB962C8B-B14F-4D97-AF65-F5344CB8AC3E}">
        <p14:creationId xmlns:p14="http://schemas.microsoft.com/office/powerpoint/2010/main" val="412348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2359C42-2734-4979-AC9B-22947BB34608}" type="slidenum">
              <a:rPr lang="en-US" smtClean="0"/>
              <a:pPr/>
              <a:t>7</a:t>
            </a:fld>
            <a:endParaRPr lang="en-US"/>
          </a:p>
        </p:txBody>
      </p:sp>
    </p:spTree>
    <p:extLst>
      <p:ext uri="{BB962C8B-B14F-4D97-AF65-F5344CB8AC3E}">
        <p14:creationId xmlns:p14="http://schemas.microsoft.com/office/powerpoint/2010/main" val="187590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2359C42-2734-4979-AC9B-22947BB34608}" type="slidenum">
              <a:rPr lang="en-US" smtClean="0"/>
              <a:pPr/>
              <a:t>8</a:t>
            </a:fld>
            <a:endParaRPr lang="en-US"/>
          </a:p>
        </p:txBody>
      </p:sp>
    </p:spTree>
    <p:extLst>
      <p:ext uri="{BB962C8B-B14F-4D97-AF65-F5344CB8AC3E}">
        <p14:creationId xmlns:p14="http://schemas.microsoft.com/office/powerpoint/2010/main" val="243873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2359C42-2734-4979-AC9B-22947BB34608}" type="slidenum">
              <a:rPr lang="en-US" smtClean="0"/>
              <a:pPr/>
              <a:t>9</a:t>
            </a:fld>
            <a:endParaRPr lang="en-US"/>
          </a:p>
        </p:txBody>
      </p:sp>
    </p:spTree>
    <p:extLst>
      <p:ext uri="{BB962C8B-B14F-4D97-AF65-F5344CB8AC3E}">
        <p14:creationId xmlns:p14="http://schemas.microsoft.com/office/powerpoint/2010/main" val="1444246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graphics-1.png"/>
          <p:cNvPicPr>
            <a:picLocks noChangeAspect="1"/>
          </p:cNvPicPr>
          <p:nvPr userDrawn="1"/>
        </p:nvPicPr>
        <p:blipFill>
          <a:blip r:embed="rId2" cstate="print"/>
          <a:stretch>
            <a:fillRect/>
          </a:stretch>
        </p:blipFill>
        <p:spPr>
          <a:xfrm>
            <a:off x="0" y="268"/>
            <a:ext cx="10896600" cy="6857465"/>
          </a:xfrm>
          <a:prstGeom prst="rect">
            <a:avLst/>
          </a:prstGeom>
        </p:spPr>
      </p:pic>
      <p:sp>
        <p:nvSpPr>
          <p:cNvPr id="2" name="Title 1"/>
          <p:cNvSpPr>
            <a:spLocks noGrp="1"/>
          </p:cNvSpPr>
          <p:nvPr>
            <p:ph type="ctrTitle"/>
          </p:nvPr>
        </p:nvSpPr>
        <p:spPr>
          <a:xfrm>
            <a:off x="6045200" y="1861754"/>
            <a:ext cx="3632200" cy="1447799"/>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89136" y="5791200"/>
            <a:ext cx="4368800" cy="381000"/>
          </a:xfrm>
        </p:spPr>
        <p:txBody>
          <a:bodyPr>
            <a:normAutofit/>
          </a:bodyPr>
          <a:lstStyle>
            <a:lvl1pPr marL="0" indent="0" algn="l">
              <a:buNone/>
              <a:defRPr sz="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78152" y="3801162"/>
            <a:ext cx="2844800" cy="365125"/>
          </a:xfrm>
        </p:spPr>
        <p:txBody>
          <a:bodyPr/>
          <a:lstStyle>
            <a:lvl1pPr>
              <a:defRPr sz="1400" b="1">
                <a:solidFill>
                  <a:schemeClr val="bg1"/>
                </a:solidFill>
              </a:defRPr>
            </a:lvl1pPr>
          </a:lstStyle>
          <a:p>
            <a:endParaRPr lang="en-US" dirty="0"/>
          </a:p>
        </p:txBody>
      </p:sp>
      <p:cxnSp>
        <p:nvCxnSpPr>
          <p:cNvPr id="13" name="Straight Connector 12"/>
          <p:cNvCxnSpPr/>
          <p:nvPr userDrawn="1"/>
        </p:nvCxnSpPr>
        <p:spPr>
          <a:xfrm>
            <a:off x="6148603" y="5854020"/>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7536" y="570032"/>
            <a:ext cx="3011616" cy="8777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graphics-3.png"/>
          <p:cNvPicPr>
            <a:picLocks noChangeAspect="1"/>
          </p:cNvPicPr>
          <p:nvPr userDrawn="1"/>
        </p:nvPicPr>
        <p:blipFill>
          <a:blip r:embed="rId2" cstate="print"/>
          <a:stretch>
            <a:fillRect/>
          </a:stretch>
        </p:blipFill>
        <p:spPr>
          <a:xfrm>
            <a:off x="0" y="268"/>
            <a:ext cx="8991600" cy="6857465"/>
          </a:xfrm>
          <a:prstGeom prst="rect">
            <a:avLst/>
          </a:prstGeom>
        </p:spPr>
      </p:pic>
      <p:sp>
        <p:nvSpPr>
          <p:cNvPr id="2" name="Title 1"/>
          <p:cNvSpPr>
            <a:spLocks noGrp="1"/>
          </p:cNvSpPr>
          <p:nvPr>
            <p:ph type="ctrTitle"/>
          </p:nvPr>
        </p:nvSpPr>
        <p:spPr>
          <a:xfrm>
            <a:off x="6037648" y="1861754"/>
            <a:ext cx="3639752" cy="1447799"/>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81584" y="5791200"/>
            <a:ext cx="4368800" cy="381000"/>
          </a:xfrm>
        </p:spPr>
        <p:txBody>
          <a:bodyPr>
            <a:normAutofit/>
          </a:bodyPr>
          <a:lstStyle>
            <a:lvl1pPr marL="0" indent="0" algn="l">
              <a:buNone/>
              <a:defRPr sz="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70600" y="3801162"/>
            <a:ext cx="2844800" cy="365125"/>
          </a:xfrm>
        </p:spPr>
        <p:txBody>
          <a:bodyPr/>
          <a:lstStyle>
            <a:lvl1pPr>
              <a:defRPr sz="1400" b="1">
                <a:solidFill>
                  <a:schemeClr val="bg1"/>
                </a:solidFill>
              </a:defRPr>
            </a:lvl1pPr>
          </a:lstStyle>
          <a:p>
            <a:endParaRPr lang="en-US" dirty="0"/>
          </a:p>
        </p:txBody>
      </p:sp>
      <p:cxnSp>
        <p:nvCxnSpPr>
          <p:cNvPr id="13" name="Straight Connector 12"/>
          <p:cNvCxnSpPr/>
          <p:nvPr userDrawn="1"/>
        </p:nvCxnSpPr>
        <p:spPr>
          <a:xfrm>
            <a:off x="6141051" y="5854020"/>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9984" y="570032"/>
            <a:ext cx="3011616" cy="87776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52400"/>
            <a:ext cx="12192000"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r>
              <a:rPr lang="en-US" dirty="0" smtClean="0"/>
              <a:t>Page </a:t>
            </a:r>
            <a:fld id="{E937AB37-9C78-497F-8CBA-81C33E97160A}" type="slidenum">
              <a:rPr lang="en-US" smtClean="0"/>
              <a:pPr/>
              <a:t>‹#›</a:t>
            </a:fld>
            <a:endParaRPr lang="en-US" dirty="0"/>
          </a:p>
        </p:txBody>
      </p:sp>
      <p:cxnSp>
        <p:nvCxnSpPr>
          <p:cNvPr id="9" name="Straight Connector 8"/>
          <p:cNvCxnSpPr/>
          <p:nvPr userDrawn="1"/>
        </p:nvCxnSpPr>
        <p:spPr>
          <a:xfrm>
            <a:off x="10906896" y="64770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799" y="250289"/>
            <a:ext cx="2402705" cy="70029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152400"/>
            <a:ext cx="12192000"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057401"/>
            <a:ext cx="5080000" cy="40687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096000" y="2057401"/>
            <a:ext cx="5080000" cy="40687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r>
              <a:rPr lang="en-US" dirty="0" smtClean="0"/>
              <a:t>Page </a:t>
            </a:r>
            <a:fld id="{E937AB37-9C78-497F-8CBA-81C33E97160A}" type="slidenum">
              <a:rPr lang="en-US" smtClean="0"/>
              <a:pPr/>
              <a:t>‹#›</a:t>
            </a:fld>
            <a:endParaRPr lang="en-US" dirty="0"/>
          </a:p>
        </p:txBody>
      </p:sp>
      <p:cxnSp>
        <p:nvCxnSpPr>
          <p:cNvPr id="10" name="Straight Connector 9"/>
          <p:cNvCxnSpPr/>
          <p:nvPr userDrawn="1"/>
        </p:nvCxnSpPr>
        <p:spPr>
          <a:xfrm>
            <a:off x="10906896" y="64770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799" y="250289"/>
            <a:ext cx="2402705" cy="70029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438400"/>
            <a:ext cx="9144000" cy="3810000"/>
          </a:xfrm>
        </p:spPr>
        <p:txBody>
          <a:bodyPr anchor="t" anchorCtr="0">
            <a:noAutofit/>
          </a:bodyPr>
          <a:lstStyle>
            <a:lvl1pPr algn="r">
              <a:defRPr sz="2800">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800" y="247429"/>
            <a:ext cx="2402702" cy="70029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52400"/>
            <a:ext cx="12192000"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smtClean="0"/>
              <a:t>Page </a:t>
            </a:r>
            <a:fld id="{E937AB37-9C78-497F-8CBA-81C33E97160A}" type="slidenum">
              <a:rPr lang="en-US" smtClean="0"/>
              <a:pPr/>
              <a:t>‹#›</a:t>
            </a:fld>
            <a:endParaRPr lang="en-US" dirty="0"/>
          </a:p>
        </p:txBody>
      </p:sp>
      <p:cxnSp>
        <p:nvCxnSpPr>
          <p:cNvPr id="9" name="Straight Connector 8"/>
          <p:cNvCxnSpPr/>
          <p:nvPr userDrawn="1"/>
        </p:nvCxnSpPr>
        <p:spPr>
          <a:xfrm>
            <a:off x="10906896" y="64770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799" y="250289"/>
            <a:ext cx="2402705" cy="7002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152400"/>
            <a:ext cx="12192000"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057401"/>
            <a:ext cx="5080000" cy="40687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6096000" y="2057401"/>
            <a:ext cx="5080000" cy="40687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r>
              <a:rPr lang="en-US" dirty="0" smtClean="0"/>
              <a:t>Page </a:t>
            </a:r>
            <a:fld id="{E937AB37-9C78-497F-8CBA-81C33E97160A}" type="slidenum">
              <a:rPr lang="en-US" smtClean="0"/>
              <a:pPr/>
              <a:t>‹#›</a:t>
            </a:fld>
            <a:endParaRPr lang="en-US" dirty="0"/>
          </a:p>
        </p:txBody>
      </p:sp>
      <p:cxnSp>
        <p:nvCxnSpPr>
          <p:cNvPr id="10" name="Straight Connector 9"/>
          <p:cNvCxnSpPr/>
          <p:nvPr userDrawn="1"/>
        </p:nvCxnSpPr>
        <p:spPr>
          <a:xfrm>
            <a:off x="10906896" y="64770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799" y="250289"/>
            <a:ext cx="2402705" cy="7002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438400"/>
            <a:ext cx="9144000" cy="3810000"/>
          </a:xfrm>
        </p:spPr>
        <p:txBody>
          <a:bodyPr anchor="t" anchorCtr="0">
            <a:noAutofit/>
          </a:bodyPr>
          <a:lstStyle>
            <a:lvl1pPr algn="r">
              <a:defRPr sz="2800">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800" y="247429"/>
            <a:ext cx="2402702" cy="7002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graphics-2.png"/>
          <p:cNvPicPr>
            <a:picLocks noChangeAspect="1"/>
          </p:cNvPicPr>
          <p:nvPr userDrawn="1"/>
        </p:nvPicPr>
        <p:blipFill>
          <a:blip r:embed="rId2" cstate="print"/>
          <a:stretch>
            <a:fillRect/>
          </a:stretch>
        </p:blipFill>
        <p:spPr>
          <a:xfrm>
            <a:off x="0" y="268"/>
            <a:ext cx="9525000" cy="6857465"/>
          </a:xfrm>
          <a:prstGeom prst="rect">
            <a:avLst/>
          </a:prstGeom>
        </p:spPr>
      </p:pic>
      <p:sp>
        <p:nvSpPr>
          <p:cNvPr id="2" name="Title 1"/>
          <p:cNvSpPr>
            <a:spLocks noGrp="1"/>
          </p:cNvSpPr>
          <p:nvPr>
            <p:ph type="ctrTitle"/>
          </p:nvPr>
        </p:nvSpPr>
        <p:spPr>
          <a:xfrm>
            <a:off x="6045200" y="1861754"/>
            <a:ext cx="3632200" cy="1447799"/>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89136" y="5791200"/>
            <a:ext cx="4368800" cy="381000"/>
          </a:xfrm>
        </p:spPr>
        <p:txBody>
          <a:bodyPr>
            <a:normAutofit/>
          </a:bodyPr>
          <a:lstStyle>
            <a:lvl1pPr marL="0" indent="0" algn="l">
              <a:buNone/>
              <a:defRPr sz="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78152" y="3801162"/>
            <a:ext cx="2844800" cy="365125"/>
          </a:xfrm>
        </p:spPr>
        <p:txBody>
          <a:bodyPr/>
          <a:lstStyle>
            <a:lvl1pPr>
              <a:defRPr sz="1400" b="1">
                <a:solidFill>
                  <a:schemeClr val="bg1"/>
                </a:solidFill>
              </a:defRPr>
            </a:lvl1pPr>
          </a:lstStyle>
          <a:p>
            <a:endParaRPr lang="en-US" dirty="0"/>
          </a:p>
        </p:txBody>
      </p:sp>
      <p:cxnSp>
        <p:nvCxnSpPr>
          <p:cNvPr id="13" name="Straight Connector 12"/>
          <p:cNvCxnSpPr/>
          <p:nvPr userDrawn="1"/>
        </p:nvCxnSpPr>
        <p:spPr>
          <a:xfrm>
            <a:off x="6148603" y="5854020"/>
            <a:ext cx="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7536" y="570032"/>
            <a:ext cx="3011616" cy="87776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52400"/>
            <a:ext cx="12192000"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r>
              <a:rPr lang="en-US" dirty="0" smtClean="0"/>
              <a:t>Page </a:t>
            </a:r>
            <a:fld id="{E937AB37-9C78-497F-8CBA-81C33E97160A}" type="slidenum">
              <a:rPr lang="en-US" smtClean="0"/>
              <a:pPr/>
              <a:t>‹#›</a:t>
            </a:fld>
            <a:endParaRPr lang="en-US" dirty="0"/>
          </a:p>
        </p:txBody>
      </p:sp>
      <p:cxnSp>
        <p:nvCxnSpPr>
          <p:cNvPr id="9" name="Straight Connector 8"/>
          <p:cNvCxnSpPr/>
          <p:nvPr userDrawn="1"/>
        </p:nvCxnSpPr>
        <p:spPr>
          <a:xfrm>
            <a:off x="10906896" y="64770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799" y="250289"/>
            <a:ext cx="2402705" cy="70029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152400"/>
            <a:ext cx="12192000"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2057401"/>
            <a:ext cx="5080000" cy="40687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096000" y="2057401"/>
            <a:ext cx="5080000" cy="40687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r>
              <a:rPr lang="en-US" dirty="0" smtClean="0"/>
              <a:t>Page </a:t>
            </a:r>
            <a:fld id="{E937AB37-9C78-497F-8CBA-81C33E97160A}" type="slidenum">
              <a:rPr lang="en-US" smtClean="0"/>
              <a:pPr/>
              <a:t>‹#›</a:t>
            </a:fld>
            <a:endParaRPr lang="en-US" dirty="0"/>
          </a:p>
        </p:txBody>
      </p:sp>
      <p:cxnSp>
        <p:nvCxnSpPr>
          <p:cNvPr id="10" name="Straight Connector 9"/>
          <p:cNvCxnSpPr/>
          <p:nvPr userDrawn="1"/>
        </p:nvCxnSpPr>
        <p:spPr>
          <a:xfrm>
            <a:off x="10906896" y="64770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799" y="250289"/>
            <a:ext cx="2402705" cy="70029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438400"/>
            <a:ext cx="9144000" cy="3810000"/>
          </a:xfrm>
        </p:spPr>
        <p:txBody>
          <a:bodyPr anchor="t" anchorCtr="0">
            <a:noAutofit/>
          </a:bodyPr>
          <a:lstStyle>
            <a:lvl1pPr algn="r">
              <a:defRPr sz="2800">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800" y="247429"/>
            <a:ext cx="2402702" cy="70029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381000"/>
            <a:ext cx="7620000" cy="12954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2057401"/>
            <a:ext cx="76200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812800" y="6356351"/>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Page </a:t>
            </a:r>
            <a:fld id="{E937AB37-9C78-497F-8CBA-81C33E9716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69863" indent="-169863"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2pPr>
      <a:lvl3pPr marL="347663" indent="-177800"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381000"/>
            <a:ext cx="8534400" cy="12954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2800" y="2057401"/>
            <a:ext cx="76200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812800" y="6356351"/>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Page </a:t>
            </a:r>
            <a:fld id="{E937AB37-9C78-497F-8CBA-81C33E9716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69863" indent="-169863"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2pPr>
      <a:lvl3pPr marL="347663" indent="-177800"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381000"/>
            <a:ext cx="8534400" cy="12954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2800" y="2057401"/>
            <a:ext cx="76200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812800" y="6356351"/>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Page </a:t>
            </a:r>
            <a:fld id="{E937AB37-9C78-497F-8CBA-81C33E9716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169863" indent="-169863"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2pPr>
      <a:lvl3pPr marL="347663" indent="-177800"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Volcafe</a:t>
            </a:r>
            <a:r>
              <a:rPr lang="en-US" dirty="0" smtClean="0"/>
              <a:t> Ltd v CSAV</a:t>
            </a:r>
            <a:endParaRPr lang="en-US" dirty="0"/>
          </a:p>
        </p:txBody>
      </p:sp>
      <p:sp>
        <p:nvSpPr>
          <p:cNvPr id="3" name="Subtitle 2"/>
          <p:cNvSpPr>
            <a:spLocks noGrp="1"/>
          </p:cNvSpPr>
          <p:nvPr>
            <p:ph type="subTitle" idx="1"/>
          </p:nvPr>
        </p:nvSpPr>
        <p:spPr/>
        <p:txBody>
          <a:bodyPr/>
          <a:lstStyle/>
          <a:p>
            <a:r>
              <a:rPr lang="en-US" dirty="0" smtClean="0"/>
              <a:t>Specific advice should always be obtained before relying on any aspect of the content of this presentation or associated materials. </a:t>
            </a:r>
          </a:p>
          <a:p>
            <a:endParaRPr lang="en-US" dirty="0"/>
          </a:p>
        </p:txBody>
      </p:sp>
      <p:sp>
        <p:nvSpPr>
          <p:cNvPr id="4" name="Date Placeholder 3"/>
          <p:cNvSpPr>
            <a:spLocks noGrp="1"/>
          </p:cNvSpPr>
          <p:nvPr>
            <p:ph type="dt" sz="half" idx="10"/>
          </p:nvPr>
        </p:nvSpPr>
        <p:spPr/>
        <p:txBody>
          <a:bodyPr/>
          <a:lstStyle/>
          <a:p>
            <a:r>
              <a:rPr lang="en-US" dirty="0" smtClean="0"/>
              <a:t>11 April 2019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Further comments by the court </a:t>
            </a:r>
            <a:endParaRPr lang="en-NZ"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NZ" sz="1800" dirty="0" smtClean="0"/>
              <a:t>The negligent acts covered by Article IV are commonly accepted as to be proved by the carrier.</a:t>
            </a:r>
          </a:p>
          <a:p>
            <a:pPr marL="285750" indent="-285750">
              <a:buFont typeface="Arial" panose="020B0604020202020204" pitchFamily="34" charset="0"/>
              <a:buChar char="•"/>
            </a:pPr>
            <a:r>
              <a:rPr lang="en-NZ" sz="1800" dirty="0" smtClean="0"/>
              <a:t>It would be incoherent for the law to require the owner to prove the same facts under Article III.2 as the carrier under Article IV.</a:t>
            </a:r>
          </a:p>
          <a:p>
            <a:pPr marL="285750" indent="-285750">
              <a:buFont typeface="Arial" panose="020B0604020202020204" pitchFamily="34" charset="0"/>
              <a:buChar char="•"/>
            </a:pPr>
            <a:r>
              <a:rPr lang="en-NZ" sz="1800" dirty="0" smtClean="0"/>
              <a:t>If damage occurs then it is for the carrier to show that the loss or damage occurred without a breach of the duty of care or under one of the exceptions. </a:t>
            </a:r>
            <a:endParaRPr lang="en-NZ" sz="1800" dirty="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10</a:t>
            </a:fld>
            <a:endParaRPr lang="en-US" dirty="0"/>
          </a:p>
        </p:txBody>
      </p:sp>
    </p:spTree>
    <p:extLst>
      <p:ext uri="{BB962C8B-B14F-4D97-AF65-F5344CB8AC3E}">
        <p14:creationId xmlns:p14="http://schemas.microsoft.com/office/powerpoint/2010/main" val="2883595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Burden of Proof: Article IV.2(m)</a:t>
            </a:r>
            <a:endParaRPr lang="en-NZ"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NZ" sz="1800" dirty="0" smtClean="0"/>
              <a:t>Starting point is: Exceptions do not protect the carrier from the part of the damage which could have </a:t>
            </a:r>
            <a:r>
              <a:rPr lang="en-NZ" sz="1800" dirty="0" smtClean="0"/>
              <a:t>alleviated by the exercise of </a:t>
            </a:r>
            <a:r>
              <a:rPr lang="en-NZ" sz="1800" dirty="0" smtClean="0"/>
              <a:t>due care </a:t>
            </a:r>
            <a:r>
              <a:rPr lang="en-NZ" sz="1800" i="1" dirty="0" err="1" smtClean="0"/>
              <a:t>Notara</a:t>
            </a:r>
            <a:r>
              <a:rPr lang="en-NZ" sz="1800" i="1" dirty="0" smtClean="0"/>
              <a:t> v Henderson</a:t>
            </a:r>
            <a:r>
              <a:rPr lang="en-NZ" sz="1800" dirty="0" smtClean="0"/>
              <a:t> </a:t>
            </a:r>
          </a:p>
          <a:p>
            <a:pPr marL="285750" indent="-285750">
              <a:buFont typeface="Arial" panose="020B0604020202020204" pitchFamily="34" charset="0"/>
              <a:buChar char="•"/>
            </a:pPr>
            <a:r>
              <a:rPr lang="en-NZ" sz="1800" dirty="0" smtClean="0"/>
              <a:t>Exception in respect to the loss only so far as the loss could not be avoided by the exercise of reasonable case. </a:t>
            </a:r>
          </a:p>
          <a:p>
            <a:pPr marL="285750" indent="-285750">
              <a:buFont typeface="Arial" panose="020B0604020202020204" pitchFamily="34" charset="0"/>
              <a:buChar char="•"/>
            </a:pPr>
            <a:r>
              <a:rPr lang="en-NZ" sz="1800" dirty="0" smtClean="0"/>
              <a:t>If precautions could and should have been taken to prevent the inherent characteristic from resulting in damage then the characteristic is not inherent vice. </a:t>
            </a:r>
          </a:p>
          <a:p>
            <a:pPr marL="285750" indent="-285750">
              <a:buFont typeface="Arial" panose="020B0604020202020204" pitchFamily="34" charset="0"/>
              <a:buChar char="•"/>
            </a:pPr>
            <a:r>
              <a:rPr lang="en-NZ" sz="1800" dirty="0" smtClean="0"/>
              <a:t>To rely on inherent </a:t>
            </a:r>
            <a:r>
              <a:rPr lang="en-NZ" sz="1800" dirty="0" smtClean="0"/>
              <a:t>vice </a:t>
            </a:r>
            <a:r>
              <a:rPr lang="en-NZ" sz="1800" dirty="0" smtClean="0"/>
              <a:t>the carrier must show that they took reasonable care or that whatever reasonable steps might have been taken would have failed anyway. </a:t>
            </a:r>
            <a:endParaRPr lang="en-NZ" sz="1800" dirty="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11</a:t>
            </a:fld>
            <a:endParaRPr lang="en-US" dirty="0"/>
          </a:p>
        </p:txBody>
      </p:sp>
    </p:spTree>
    <p:extLst>
      <p:ext uri="{BB962C8B-B14F-4D97-AF65-F5344CB8AC3E}">
        <p14:creationId xmlns:p14="http://schemas.microsoft.com/office/powerpoint/2010/main" val="27420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NZ" sz="1800" dirty="0" smtClean="0"/>
              <a:t>Burden of proof is to lie with the carrier for both articles</a:t>
            </a:r>
            <a:r>
              <a:rPr lang="en-NZ" sz="1800" dirty="0" smtClean="0"/>
              <a:t>.</a:t>
            </a:r>
          </a:p>
          <a:p>
            <a:pPr marL="285750" indent="-285750">
              <a:buFont typeface="Arial" panose="020B0604020202020204" pitchFamily="34" charset="0"/>
              <a:buChar char="•"/>
            </a:pPr>
            <a:r>
              <a:rPr lang="en-NZ" sz="1800" dirty="0" smtClean="0"/>
              <a:t>This provides consistency for which party proves the same facts. </a:t>
            </a:r>
          </a:p>
          <a:p>
            <a:pPr marL="285750" indent="-285750">
              <a:buFont typeface="Arial" panose="020B0604020202020204" pitchFamily="34" charset="0"/>
              <a:buChar char="•"/>
            </a:pPr>
            <a:r>
              <a:rPr lang="en-NZ" sz="1800" dirty="0" smtClean="0"/>
              <a:t>Carrier in the best position to prove. </a:t>
            </a:r>
            <a:endParaRPr lang="en-NZ" sz="1800" dirty="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247" y="2924944"/>
            <a:ext cx="5147321" cy="3311444"/>
          </a:xfrm>
          <a:prstGeom prst="rect">
            <a:avLst/>
          </a:prstGeom>
        </p:spPr>
      </p:pic>
    </p:spTree>
    <p:extLst>
      <p:ext uri="{BB962C8B-B14F-4D97-AF65-F5344CB8AC3E}">
        <p14:creationId xmlns:p14="http://schemas.microsoft.com/office/powerpoint/2010/main" val="2922457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Application in New Zealand. </a:t>
            </a:r>
            <a:endParaRPr lang="en-NZ"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NZ" sz="1800" dirty="0" smtClean="0"/>
              <a:t>Decision goes against the New Zealand authority of </a:t>
            </a:r>
            <a:r>
              <a:rPr lang="en-NZ" sz="1800" i="1" dirty="0" smtClean="0"/>
              <a:t>Shaw, </a:t>
            </a:r>
            <a:r>
              <a:rPr lang="en-NZ" sz="1800" i="1" dirty="0" err="1" smtClean="0"/>
              <a:t>Savill</a:t>
            </a:r>
            <a:r>
              <a:rPr lang="en-NZ" sz="1800" i="1" dirty="0" smtClean="0"/>
              <a:t> &amp; Albion Co Limited v R Powley </a:t>
            </a:r>
            <a:r>
              <a:rPr lang="en-NZ" sz="1800" dirty="0" smtClean="0"/>
              <a:t> which held that once an inherent defect was shown to exist it was up to the owner to prove negligence. </a:t>
            </a:r>
          </a:p>
          <a:p>
            <a:pPr marL="285750" indent="-285750">
              <a:buFont typeface="Arial" panose="020B0604020202020204" pitchFamily="34" charset="0"/>
              <a:buChar char="•"/>
            </a:pPr>
            <a:r>
              <a:rPr lang="en-NZ" sz="1800" dirty="0" smtClean="0"/>
              <a:t>I have not found any case where New Zealand </a:t>
            </a:r>
            <a:r>
              <a:rPr lang="en-NZ" sz="1800" dirty="0" smtClean="0"/>
              <a:t>has </a:t>
            </a:r>
            <a:r>
              <a:rPr lang="en-NZ" sz="1800" dirty="0" smtClean="0"/>
              <a:t>addressed </a:t>
            </a:r>
            <a:r>
              <a:rPr lang="en-NZ" sz="1800" dirty="0" smtClean="0"/>
              <a:t>this in some time. </a:t>
            </a:r>
            <a:endParaRPr lang="en-NZ" sz="1800" dirty="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13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399" r="21430"/>
          <a:stretch/>
        </p:blipFill>
        <p:spPr>
          <a:xfrm>
            <a:off x="8544272" y="1556792"/>
            <a:ext cx="3116641" cy="4365104"/>
          </a:xfrm>
          <a:prstGeom prst="rect">
            <a:avLst/>
          </a:prstGeom>
        </p:spPr>
      </p:pic>
    </p:spTree>
    <p:extLst>
      <p:ext uri="{BB962C8B-B14F-4D97-AF65-F5344CB8AC3E}">
        <p14:creationId xmlns:p14="http://schemas.microsoft.com/office/powerpoint/2010/main" val="18268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Format of todays session </a:t>
            </a:r>
            <a:endParaRPr lang="en-NZ"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NZ" sz="1800" dirty="0" smtClean="0"/>
              <a:t>Factual background</a:t>
            </a:r>
          </a:p>
          <a:p>
            <a:pPr marL="285750" indent="-285750">
              <a:buFont typeface="Arial" panose="020B0604020202020204" pitchFamily="34" charset="0"/>
              <a:buChar char="•"/>
            </a:pPr>
            <a:r>
              <a:rPr lang="en-NZ" sz="1800" dirty="0" smtClean="0"/>
              <a:t>Legal framework</a:t>
            </a:r>
          </a:p>
          <a:p>
            <a:pPr marL="285750" indent="-285750">
              <a:buFont typeface="Arial" panose="020B0604020202020204" pitchFamily="34" charset="0"/>
              <a:buChar char="•"/>
            </a:pPr>
            <a:r>
              <a:rPr lang="en-NZ" sz="1800" dirty="0" smtClean="0"/>
              <a:t>Analysis of decision</a:t>
            </a:r>
          </a:p>
          <a:p>
            <a:pPr marL="285750" indent="-285750">
              <a:buFont typeface="Arial" panose="020B0604020202020204" pitchFamily="34" charset="0"/>
              <a:buChar char="•"/>
            </a:pPr>
            <a:r>
              <a:rPr lang="en-NZ" sz="1800" dirty="0" smtClean="0"/>
              <a:t>Effect on New Zealand</a:t>
            </a:r>
          </a:p>
          <a:p>
            <a:pPr marL="285750" indent="-285750">
              <a:buFont typeface="Arial" panose="020B0604020202020204" pitchFamily="34" charset="0"/>
              <a:buChar char="•"/>
            </a:pPr>
            <a:endParaRPr lang="en-NZ" dirty="0" smtClean="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4808" y="1676400"/>
            <a:ext cx="5747816" cy="4310862"/>
          </a:xfrm>
          <a:prstGeom prst="rect">
            <a:avLst/>
          </a:prstGeom>
        </p:spPr>
      </p:pic>
    </p:spTree>
    <p:extLst>
      <p:ext uri="{BB962C8B-B14F-4D97-AF65-F5344CB8AC3E}">
        <p14:creationId xmlns:p14="http://schemas.microsoft.com/office/powerpoint/2010/main" val="306571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Factual Background</a:t>
            </a:r>
            <a:endParaRPr lang="en-NZ" dirty="0"/>
          </a:p>
        </p:txBody>
      </p:sp>
      <p:sp>
        <p:nvSpPr>
          <p:cNvPr id="3" name="Content Placeholder 2"/>
          <p:cNvSpPr>
            <a:spLocks noGrp="1"/>
          </p:cNvSpPr>
          <p:nvPr>
            <p:ph idx="1"/>
          </p:nvPr>
        </p:nvSpPr>
        <p:spPr>
          <a:xfrm>
            <a:off x="812800" y="2057401"/>
            <a:ext cx="6867376" cy="4068763"/>
          </a:xfrm>
        </p:spPr>
        <p:txBody>
          <a:bodyPr>
            <a:normAutofit lnSpcReduction="10000"/>
          </a:bodyPr>
          <a:lstStyle/>
          <a:p>
            <a:pPr marL="285750" indent="-285750">
              <a:buFont typeface="Arial" panose="020B0604020202020204" pitchFamily="34" charset="0"/>
              <a:buChar char="•"/>
            </a:pPr>
            <a:r>
              <a:rPr lang="en-NZ" sz="1800" dirty="0" smtClean="0"/>
              <a:t>The appellants </a:t>
            </a:r>
            <a:r>
              <a:rPr lang="en-NZ" sz="1800" dirty="0" err="1" smtClean="0"/>
              <a:t>Volcafe</a:t>
            </a:r>
            <a:r>
              <a:rPr lang="en-NZ" sz="1800" dirty="0" smtClean="0"/>
              <a:t> Limited &amp; Others contracted the respondent </a:t>
            </a:r>
            <a:r>
              <a:rPr lang="en-NZ" sz="1800" dirty="0" err="1" smtClean="0"/>
              <a:t>Compania</a:t>
            </a:r>
            <a:r>
              <a:rPr lang="en-NZ" sz="1800" dirty="0" smtClean="0"/>
              <a:t> </a:t>
            </a:r>
            <a:r>
              <a:rPr lang="en-NZ" sz="1800" dirty="0" err="1" smtClean="0"/>
              <a:t>Sud</a:t>
            </a:r>
            <a:r>
              <a:rPr lang="en-NZ" sz="1800" dirty="0" smtClean="0"/>
              <a:t> Americana De </a:t>
            </a:r>
            <a:r>
              <a:rPr lang="en-NZ" sz="1800" dirty="0" err="1" smtClean="0"/>
              <a:t>Vapores</a:t>
            </a:r>
            <a:r>
              <a:rPr lang="en-NZ" sz="1800" dirty="0" smtClean="0"/>
              <a:t> SA to transport 20 container loads of coffee beans from Columbia to Germany. </a:t>
            </a:r>
          </a:p>
          <a:p>
            <a:pPr marL="285750" indent="-285750">
              <a:buFont typeface="Arial" panose="020B0604020202020204" pitchFamily="34" charset="0"/>
              <a:buChar char="•"/>
            </a:pPr>
            <a:r>
              <a:rPr lang="en-NZ" sz="1800" dirty="0" smtClean="0"/>
              <a:t>Bills of </a:t>
            </a:r>
            <a:r>
              <a:rPr lang="en-NZ" sz="1800" dirty="0" smtClean="0"/>
              <a:t>lading </a:t>
            </a:r>
            <a:r>
              <a:rPr lang="en-NZ" sz="1800" dirty="0" smtClean="0"/>
              <a:t>were subject to English law and incorporated the Hague Visby Rules.</a:t>
            </a:r>
          </a:p>
          <a:p>
            <a:pPr marL="285750" indent="-285750">
              <a:buFont typeface="Arial" panose="020B0604020202020204" pitchFamily="34" charset="0"/>
              <a:buChar char="•"/>
            </a:pPr>
            <a:r>
              <a:rPr lang="en-NZ" sz="1800" dirty="0" smtClean="0"/>
              <a:t>They were on </a:t>
            </a:r>
            <a:r>
              <a:rPr lang="en-NZ" sz="1800" dirty="0" smtClean="0"/>
              <a:t>less than full, full container load terms. </a:t>
            </a:r>
            <a:endParaRPr lang="en-NZ" sz="1800" dirty="0" smtClean="0"/>
          </a:p>
          <a:p>
            <a:pPr marL="285750" indent="-285750">
              <a:buFont typeface="Arial" panose="020B0604020202020204" pitchFamily="34" charset="0"/>
              <a:buChar char="•"/>
            </a:pPr>
            <a:r>
              <a:rPr lang="en-NZ" sz="1800" dirty="0" smtClean="0"/>
              <a:t>The respondent was responsible for loading. </a:t>
            </a:r>
          </a:p>
          <a:p>
            <a:pPr marL="285750" indent="-285750">
              <a:buFont typeface="Arial" panose="020B0604020202020204" pitchFamily="34" charset="0"/>
              <a:buChar char="•"/>
            </a:pPr>
            <a:r>
              <a:rPr lang="en-NZ" sz="1800" dirty="0" smtClean="0"/>
              <a:t>Coffee beans are hygroscopic.</a:t>
            </a:r>
          </a:p>
          <a:p>
            <a:pPr marL="285750" indent="-285750">
              <a:buFont typeface="Arial" panose="020B0604020202020204" pitchFamily="34" charset="0"/>
              <a:buChar char="•"/>
            </a:pPr>
            <a:r>
              <a:rPr lang="en-NZ" sz="1800" dirty="0" smtClean="0"/>
              <a:t>Common practise to transport in both ventilated and unventilated containers. </a:t>
            </a:r>
          </a:p>
          <a:p>
            <a:pPr marL="285750" indent="-285750">
              <a:buFont typeface="Arial" panose="020B0604020202020204" pitchFamily="34" charset="0"/>
              <a:buChar char="•"/>
            </a:pPr>
            <a:r>
              <a:rPr lang="en-NZ" sz="1800" dirty="0" smtClean="0"/>
              <a:t>Precautions were to be taken when in unventilated containers. </a:t>
            </a:r>
          </a:p>
          <a:p>
            <a:pPr marL="285750" indent="-285750">
              <a:buFont typeface="Arial" panose="020B0604020202020204" pitchFamily="34" charset="0"/>
              <a:buChar char="•"/>
            </a:pPr>
            <a:r>
              <a:rPr lang="en-NZ" sz="1800" dirty="0" smtClean="0"/>
              <a:t>18 of the 20 containers were found to have water </a:t>
            </a:r>
            <a:r>
              <a:rPr lang="en-NZ" sz="1800" dirty="0" smtClean="0"/>
              <a:t>damage to the coffee </a:t>
            </a:r>
            <a:r>
              <a:rPr lang="en-NZ" sz="1800" dirty="0" smtClean="0"/>
              <a:t>when unloaded. </a:t>
            </a:r>
            <a:endParaRPr lang="en-NZ" sz="1800" dirty="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0176" y="2081397"/>
            <a:ext cx="4021378" cy="3243807"/>
          </a:xfrm>
          <a:prstGeom prst="rect">
            <a:avLst/>
          </a:prstGeom>
        </p:spPr>
      </p:pic>
    </p:spTree>
    <p:extLst>
      <p:ext uri="{BB962C8B-B14F-4D97-AF65-F5344CB8AC3E}">
        <p14:creationId xmlns:p14="http://schemas.microsoft.com/office/powerpoint/2010/main" val="67887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Legal Background – Common law position</a:t>
            </a:r>
            <a:endParaRPr lang="en-NZ"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NZ" sz="1800" dirty="0" smtClean="0"/>
              <a:t>Brief but important </a:t>
            </a:r>
            <a:r>
              <a:rPr lang="en-NZ" sz="1800" dirty="0" smtClean="0"/>
              <a:t>overview of the legal background. </a:t>
            </a:r>
            <a:endParaRPr lang="en-NZ" sz="1800" dirty="0" smtClean="0"/>
          </a:p>
          <a:p>
            <a:pPr marL="285750" indent="-285750">
              <a:buFont typeface="Arial" panose="020B0604020202020204" pitchFamily="34" charset="0"/>
              <a:buChar char="•"/>
            </a:pPr>
            <a:r>
              <a:rPr lang="en-NZ" sz="1800" dirty="0" smtClean="0"/>
              <a:t>Delivery by sea is a bailment for reward</a:t>
            </a:r>
          </a:p>
          <a:p>
            <a:pPr marL="633413" lvl="2" indent="-285750"/>
            <a:r>
              <a:rPr lang="en-NZ" sz="1800" dirty="0" smtClean="0"/>
              <a:t>A </a:t>
            </a:r>
            <a:r>
              <a:rPr lang="en-NZ" sz="1800" dirty="0" err="1" smtClean="0"/>
              <a:t>bailee</a:t>
            </a:r>
            <a:r>
              <a:rPr lang="en-NZ" sz="1800" dirty="0" smtClean="0"/>
              <a:t> of goods is not an insurer – Reasonable care</a:t>
            </a:r>
          </a:p>
          <a:p>
            <a:pPr marL="633413" lvl="2" indent="-285750"/>
            <a:r>
              <a:rPr lang="en-NZ" sz="1800" dirty="0" smtClean="0"/>
              <a:t>Subject to the above the </a:t>
            </a:r>
            <a:r>
              <a:rPr lang="en-NZ" sz="1800" dirty="0" err="1" smtClean="0"/>
              <a:t>bailee</a:t>
            </a:r>
            <a:r>
              <a:rPr lang="en-NZ" sz="1800" dirty="0" smtClean="0"/>
              <a:t> carries the legal burden of proving the absence of negligence. </a:t>
            </a:r>
          </a:p>
          <a:p>
            <a:pPr marL="633413" lvl="2" indent="-285750"/>
            <a:endParaRPr lang="en-NZ" sz="1800" dirty="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4</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288" t="-2499" r="20862"/>
          <a:stretch/>
        </p:blipFill>
        <p:spPr>
          <a:xfrm>
            <a:off x="8328248" y="1412776"/>
            <a:ext cx="3346867" cy="4298950"/>
          </a:xfrm>
          <a:prstGeom prst="rect">
            <a:avLst/>
          </a:prstGeom>
        </p:spPr>
      </p:pic>
    </p:spTree>
    <p:extLst>
      <p:ext uri="{BB962C8B-B14F-4D97-AF65-F5344CB8AC3E}">
        <p14:creationId xmlns:p14="http://schemas.microsoft.com/office/powerpoint/2010/main" val="21720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Hague Visby Rules</a:t>
            </a:r>
            <a:endParaRPr lang="en-NZ"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NZ" sz="1800" dirty="0" smtClean="0"/>
              <a:t>Article II </a:t>
            </a:r>
          </a:p>
          <a:p>
            <a:pPr marL="455613" lvl="1" indent="-285750"/>
            <a:r>
              <a:rPr lang="en-NZ" sz="1800" dirty="0" smtClean="0"/>
              <a:t>The rules apply to every contract for the carriage of goods by sea, this includes loading, handling, stowage, carriage, custody, care, and discharge of goods.  </a:t>
            </a:r>
          </a:p>
          <a:p>
            <a:pPr marL="285750" indent="-285750">
              <a:buFont typeface="Arial" panose="020B0604020202020204" pitchFamily="34" charset="0"/>
              <a:buChar char="•"/>
            </a:pPr>
            <a:r>
              <a:rPr lang="en-NZ" sz="1800" dirty="0" smtClean="0"/>
              <a:t>Article III.2</a:t>
            </a:r>
          </a:p>
          <a:p>
            <a:pPr marL="455613" lvl="1" indent="-285750"/>
            <a:r>
              <a:rPr lang="en-NZ" sz="1800" dirty="0" smtClean="0"/>
              <a:t>Imposes a obligation on the carrier to properly and carefully load, handle, stow, carry, keep, care for, and discharge the goods carried. </a:t>
            </a:r>
          </a:p>
          <a:p>
            <a:pPr marL="285750" indent="-285750">
              <a:buFont typeface="Arial" panose="020B0604020202020204" pitchFamily="34" charset="0"/>
              <a:buChar char="•"/>
            </a:pPr>
            <a:r>
              <a:rPr lang="en-NZ" sz="1800" dirty="0" smtClean="0"/>
              <a:t>Article IV.2 (m)</a:t>
            </a:r>
          </a:p>
          <a:p>
            <a:pPr marL="455613" lvl="1" indent="-285750"/>
            <a:r>
              <a:rPr lang="en-NZ" sz="1800" dirty="0" smtClean="0"/>
              <a:t>Neither the carrier nor the ship shall be responsible for loss or damage arising out of an inherent defect, quality, or vice of the goods.  </a:t>
            </a:r>
            <a:endParaRPr lang="en-NZ" sz="1800" dirty="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5</a:t>
            </a:fld>
            <a:endParaRPr lang="en-US" dirty="0"/>
          </a:p>
        </p:txBody>
      </p:sp>
    </p:spTree>
    <p:extLst>
      <p:ext uri="{BB962C8B-B14F-4D97-AF65-F5344CB8AC3E}">
        <p14:creationId xmlns:p14="http://schemas.microsoft.com/office/powerpoint/2010/main" val="89600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Burden of Proof Issues</a:t>
            </a:r>
            <a:endParaRPr lang="en-NZ" dirty="0"/>
          </a:p>
        </p:txBody>
      </p:sp>
      <p:sp>
        <p:nvSpPr>
          <p:cNvPr id="3" name="Content Placeholder 2"/>
          <p:cNvSpPr>
            <a:spLocks noGrp="1"/>
          </p:cNvSpPr>
          <p:nvPr>
            <p:ph idx="1"/>
          </p:nvPr>
        </p:nvSpPr>
        <p:spPr>
          <a:xfrm>
            <a:off x="812800" y="2057401"/>
            <a:ext cx="7620000" cy="4068763"/>
          </a:xfrm>
        </p:spPr>
        <p:txBody>
          <a:bodyPr>
            <a:normAutofit/>
          </a:bodyPr>
          <a:lstStyle/>
          <a:p>
            <a:pPr marL="285750" indent="-285750">
              <a:buFont typeface="Arial" panose="020B0604020202020204" pitchFamily="34" charset="0"/>
              <a:buChar char="•"/>
            </a:pPr>
            <a:r>
              <a:rPr lang="en-NZ" sz="1800" dirty="0" smtClean="0"/>
              <a:t>Does the cargo-owner bear the legal burden of proving a breach of Article III.2 (duty of care obligation) or once the loss is proved by the owner is it for the carrier to prove compliance?</a:t>
            </a:r>
          </a:p>
          <a:p>
            <a:pPr marL="285750" indent="-285750">
              <a:buFont typeface="Arial" panose="020B0604020202020204" pitchFamily="34" charset="0"/>
              <a:buChar char="•"/>
            </a:pPr>
            <a:endParaRPr lang="en-NZ" sz="1800" dirty="0" smtClean="0"/>
          </a:p>
          <a:p>
            <a:pPr marL="285750" indent="-285750">
              <a:buFont typeface="Arial" panose="020B0604020202020204" pitchFamily="34" charset="0"/>
              <a:buChar char="•"/>
            </a:pPr>
            <a:r>
              <a:rPr lang="en-NZ" sz="1800" dirty="0" smtClean="0"/>
              <a:t>Once the carrier proves that there is an inherent vice, does the cargo owner need to prove negligence of the carrier or is it for the carrier to show that it was not its actions which brought out the inherent vice. </a:t>
            </a:r>
            <a:endParaRPr lang="en-NZ" sz="1800" dirty="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6</a:t>
            </a:fld>
            <a:endParaRPr lang="en-US" dirty="0"/>
          </a:p>
        </p:txBody>
      </p:sp>
    </p:spTree>
    <p:extLst>
      <p:ext uri="{BB962C8B-B14F-4D97-AF65-F5344CB8AC3E}">
        <p14:creationId xmlns:p14="http://schemas.microsoft.com/office/powerpoint/2010/main" val="1614392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Article III.2 – Respondents Position </a:t>
            </a:r>
            <a:endParaRPr lang="en-NZ" dirty="0"/>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NZ" sz="1800" dirty="0" smtClean="0"/>
              <a:t>Hague Visby Rules constitute a complete code governing the care of the cargo.</a:t>
            </a:r>
          </a:p>
          <a:p>
            <a:pPr marL="342900" indent="-342900">
              <a:buFont typeface="+mj-lt"/>
              <a:buAutoNum type="arabicPeriod"/>
            </a:pPr>
            <a:r>
              <a:rPr lang="en-NZ" sz="1800" dirty="0" smtClean="0"/>
              <a:t>International conventions like the Hague Visby Rules should not be construed in light of particular features English or other domestic law.</a:t>
            </a:r>
          </a:p>
          <a:p>
            <a:pPr marL="342900" indent="-342900">
              <a:buFont typeface="+mj-lt"/>
              <a:buAutoNum type="arabicPeriod"/>
            </a:pPr>
            <a:r>
              <a:rPr lang="en-NZ" sz="1800" dirty="0" smtClean="0"/>
              <a:t>By imposing an obligation to take reasonable care this displaces the English law rule about burden of proof as “he who asserts must prove”.  </a:t>
            </a:r>
            <a:endParaRPr lang="en-NZ" sz="1800" dirty="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7</a:t>
            </a:fld>
            <a:endParaRPr lang="en-US" dirty="0"/>
          </a:p>
        </p:txBody>
      </p:sp>
    </p:spTree>
    <p:extLst>
      <p:ext uri="{BB962C8B-B14F-4D97-AF65-F5344CB8AC3E}">
        <p14:creationId xmlns:p14="http://schemas.microsoft.com/office/powerpoint/2010/main" val="2592132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Court’s view on</a:t>
            </a:r>
            <a:r>
              <a:rPr lang="en-NZ" dirty="0" smtClean="0"/>
              <a:t> r</a:t>
            </a:r>
            <a:r>
              <a:rPr lang="en-NZ" dirty="0" smtClean="0"/>
              <a:t>espondents </a:t>
            </a:r>
            <a:r>
              <a:rPr lang="en-NZ" dirty="0" smtClean="0"/>
              <a:t>points 1 &amp; 2</a:t>
            </a:r>
            <a:endParaRPr lang="en-NZ"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NZ" sz="1800" dirty="0" smtClean="0"/>
              <a:t>In this case the Hague Visby Rules only applied by virtue of their contractual incorporation in the bill of sale. </a:t>
            </a:r>
          </a:p>
          <a:p>
            <a:pPr marL="285750" indent="-285750">
              <a:buFont typeface="Arial" panose="020B0604020202020204" pitchFamily="34" charset="0"/>
              <a:buChar char="•"/>
            </a:pPr>
            <a:r>
              <a:rPr lang="en-NZ" sz="1800" dirty="0" smtClean="0"/>
              <a:t>The rules are a complete code only for what they cover.</a:t>
            </a:r>
          </a:p>
          <a:p>
            <a:pPr marL="285750" indent="-285750">
              <a:buFont typeface="Arial" panose="020B0604020202020204" pitchFamily="34" charset="0"/>
              <a:buChar char="•"/>
            </a:pPr>
            <a:r>
              <a:rPr lang="en-NZ" sz="1800" dirty="0" smtClean="0"/>
              <a:t>It is a general principal of private international law that the laws of evidence and procedure vary between jurisdictions and are applied by the forum the proceedings are raised in. </a:t>
            </a:r>
          </a:p>
          <a:p>
            <a:pPr marL="285750" indent="-285750">
              <a:buFont typeface="Arial" panose="020B0604020202020204" pitchFamily="34" charset="0"/>
              <a:buChar char="•"/>
            </a:pPr>
            <a:endParaRPr lang="en-NZ" sz="1800" dirty="0" smtClean="0"/>
          </a:p>
          <a:p>
            <a:pPr marL="285750" indent="-285750">
              <a:buFont typeface="Arial" panose="020B0604020202020204" pitchFamily="34" charset="0"/>
              <a:buChar char="•"/>
            </a:pPr>
            <a:r>
              <a:rPr lang="en-NZ" sz="1800" dirty="0" smtClean="0"/>
              <a:t>Common law principals regarding burden of proving negligence are not purely domestic. </a:t>
            </a:r>
          </a:p>
          <a:p>
            <a:pPr marL="285750" indent="-285750">
              <a:buFont typeface="Arial" panose="020B0604020202020204" pitchFamily="34" charset="0"/>
              <a:buChar char="•"/>
            </a:pPr>
            <a:r>
              <a:rPr lang="en-NZ" sz="1800" dirty="0" smtClean="0"/>
              <a:t>Scotland applies a similar burden of proof</a:t>
            </a:r>
          </a:p>
          <a:p>
            <a:pPr marL="285750" indent="-285750">
              <a:buFont typeface="Arial" panose="020B0604020202020204" pitchFamily="34" charset="0"/>
              <a:buChar char="•"/>
            </a:pPr>
            <a:r>
              <a:rPr lang="en-NZ" sz="1800" dirty="0" smtClean="0"/>
              <a:t>France applies an even stricter test of: Damage = Breach unless proved otherwise. </a:t>
            </a:r>
          </a:p>
          <a:p>
            <a:endParaRPr lang="en-NZ" sz="1800" dirty="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8</a:t>
            </a:fld>
            <a:endParaRPr lang="en-US" dirty="0"/>
          </a:p>
        </p:txBody>
      </p:sp>
    </p:spTree>
    <p:extLst>
      <p:ext uri="{BB962C8B-B14F-4D97-AF65-F5344CB8AC3E}">
        <p14:creationId xmlns:p14="http://schemas.microsoft.com/office/powerpoint/2010/main" val="134152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Court’s view on respondents </a:t>
            </a:r>
            <a:r>
              <a:rPr lang="en-NZ" dirty="0" smtClean="0"/>
              <a:t>point 3</a:t>
            </a:r>
            <a:endParaRPr lang="en-NZ"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NZ" sz="1800" dirty="0" smtClean="0"/>
              <a:t>Based on a misconception:</a:t>
            </a:r>
          </a:p>
          <a:p>
            <a:pPr marL="633413" lvl="2" indent="-285750"/>
            <a:r>
              <a:rPr lang="en-NZ" sz="1800" dirty="0" smtClean="0"/>
              <a:t>Common law </a:t>
            </a:r>
            <a:r>
              <a:rPr lang="en-NZ" sz="1800" dirty="0" err="1" smtClean="0"/>
              <a:t>bailee</a:t>
            </a:r>
            <a:r>
              <a:rPr lang="en-NZ" sz="1800" dirty="0" smtClean="0"/>
              <a:t> has a strict obligation to redeliver in the same conditions as received. </a:t>
            </a:r>
          </a:p>
          <a:p>
            <a:pPr marL="633413" lvl="2" indent="-285750"/>
            <a:r>
              <a:rPr lang="en-NZ" sz="1800" dirty="0" smtClean="0"/>
              <a:t>As a result the qualified obligation has a different duty and </a:t>
            </a:r>
            <a:r>
              <a:rPr lang="en-NZ" sz="1800" dirty="0" smtClean="0"/>
              <a:t>therefore </a:t>
            </a:r>
            <a:r>
              <a:rPr lang="en-NZ" sz="1800" dirty="0" smtClean="0"/>
              <a:t>burden. </a:t>
            </a:r>
            <a:endParaRPr lang="en-NZ" sz="1800" dirty="0"/>
          </a:p>
        </p:txBody>
      </p:sp>
      <p:sp>
        <p:nvSpPr>
          <p:cNvPr id="4" name="Slide Number Placeholder 3"/>
          <p:cNvSpPr>
            <a:spLocks noGrp="1"/>
          </p:cNvSpPr>
          <p:nvPr>
            <p:ph type="sldNum" sz="quarter" idx="12"/>
          </p:nvPr>
        </p:nvSpPr>
        <p:spPr/>
        <p:txBody>
          <a:bodyPr/>
          <a:lstStyle/>
          <a:p>
            <a:r>
              <a:rPr lang="en-US" smtClean="0"/>
              <a:t>Page </a:t>
            </a:r>
            <a:fld id="{E937AB37-9C78-497F-8CBA-81C33E97160A}" type="slidenum">
              <a:rPr lang="en-US" smtClean="0"/>
              <a:pPr/>
              <a:t>9</a:t>
            </a:fld>
            <a:endParaRPr lang="en-US" dirty="0"/>
          </a:p>
        </p:txBody>
      </p:sp>
    </p:spTree>
    <p:extLst>
      <p:ext uri="{BB962C8B-B14F-4D97-AF65-F5344CB8AC3E}">
        <p14:creationId xmlns:p14="http://schemas.microsoft.com/office/powerpoint/2010/main" val="3618928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ption 1">
  <a:themeElements>
    <a:clrScheme name="Duncan Cotterill">
      <a:dk1>
        <a:sysClr val="windowText" lastClr="000000"/>
      </a:dk1>
      <a:lt1>
        <a:sysClr val="window" lastClr="FFFFFF"/>
      </a:lt1>
      <a:dk2>
        <a:srgbClr val="2B828E"/>
      </a:dk2>
      <a:lt2>
        <a:srgbClr val="FFFFFF"/>
      </a:lt2>
      <a:accent1>
        <a:srgbClr val="2B828E"/>
      </a:accent1>
      <a:accent2>
        <a:srgbClr val="4BB987"/>
      </a:accent2>
      <a:accent3>
        <a:srgbClr val="00A7A0"/>
      </a:accent3>
      <a:accent4>
        <a:srgbClr val="FAE60B"/>
      </a:accent4>
      <a:accent5>
        <a:srgbClr val="D8E9E8"/>
      </a:accent5>
      <a:accent6>
        <a:srgbClr val="2B828E"/>
      </a:accent6>
      <a:hlink>
        <a:srgbClr val="FAE60B"/>
      </a:hlink>
      <a:folHlink>
        <a:srgbClr val="D8E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16x9.potx" id="{87C05D79-6D17-41D5-92BB-DDFFA3A14C7B}" vid="{38C4D660-5361-425C-8944-5F1757B427DA}"/>
    </a:ext>
  </a:extLst>
</a:theme>
</file>

<file path=ppt/theme/theme2.xml><?xml version="1.0" encoding="utf-8"?>
<a:theme xmlns:a="http://schemas.openxmlformats.org/drawingml/2006/main" name="Option 2">
  <a:themeElements>
    <a:clrScheme name="Duncan Cotterill">
      <a:dk1>
        <a:sysClr val="windowText" lastClr="000000"/>
      </a:dk1>
      <a:lt1>
        <a:sysClr val="window" lastClr="FFFFFF"/>
      </a:lt1>
      <a:dk2>
        <a:srgbClr val="2B828E"/>
      </a:dk2>
      <a:lt2>
        <a:srgbClr val="FFFFFF"/>
      </a:lt2>
      <a:accent1>
        <a:srgbClr val="2B828E"/>
      </a:accent1>
      <a:accent2>
        <a:srgbClr val="4BB987"/>
      </a:accent2>
      <a:accent3>
        <a:srgbClr val="00A7A0"/>
      </a:accent3>
      <a:accent4>
        <a:srgbClr val="FAE60B"/>
      </a:accent4>
      <a:accent5>
        <a:srgbClr val="D8E9E8"/>
      </a:accent5>
      <a:accent6>
        <a:srgbClr val="2B828E"/>
      </a:accent6>
      <a:hlink>
        <a:srgbClr val="FAE60B"/>
      </a:hlink>
      <a:folHlink>
        <a:srgbClr val="D8E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16x9.potx" id="{87C05D79-6D17-41D5-92BB-DDFFA3A14C7B}" vid="{CB756EB8-FFB0-49A0-8CBE-B6D14B3026F6}"/>
    </a:ext>
  </a:extLst>
</a:theme>
</file>

<file path=ppt/theme/theme3.xml><?xml version="1.0" encoding="utf-8"?>
<a:theme xmlns:a="http://schemas.openxmlformats.org/drawingml/2006/main" name="Option 3">
  <a:themeElements>
    <a:clrScheme name="Duncan Cotterill">
      <a:dk1>
        <a:sysClr val="windowText" lastClr="000000"/>
      </a:dk1>
      <a:lt1>
        <a:sysClr val="window" lastClr="FFFFFF"/>
      </a:lt1>
      <a:dk2>
        <a:srgbClr val="2B828E"/>
      </a:dk2>
      <a:lt2>
        <a:srgbClr val="FFFFFF"/>
      </a:lt2>
      <a:accent1>
        <a:srgbClr val="2B828E"/>
      </a:accent1>
      <a:accent2>
        <a:srgbClr val="4BB987"/>
      </a:accent2>
      <a:accent3>
        <a:srgbClr val="00A7A0"/>
      </a:accent3>
      <a:accent4>
        <a:srgbClr val="FAE60B"/>
      </a:accent4>
      <a:accent5>
        <a:srgbClr val="D8E9E8"/>
      </a:accent5>
      <a:accent6>
        <a:srgbClr val="2B828E"/>
      </a:accent6>
      <a:hlink>
        <a:srgbClr val="FAE60B"/>
      </a:hlink>
      <a:folHlink>
        <a:srgbClr val="D8E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16x9.potx" id="{87C05D79-6D17-41D5-92BB-DDFFA3A14C7B}" vid="{07CF7311-4551-47C1-83D9-E08804794A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349</TotalTime>
  <Words>913</Words>
  <Application>Microsoft Office PowerPoint</Application>
  <PresentationFormat>Widescreen</PresentationFormat>
  <Paragraphs>91</Paragraphs>
  <Slides>13</Slides>
  <Notes>13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13</vt:i4>
      </vt:variant>
    </vt:vector>
  </HeadingPairs>
  <TitlesOfParts>
    <vt:vector size="18" baseType="lpstr">
      <vt:lpstr>Arial</vt:lpstr>
      <vt:lpstr>Calibri</vt:lpstr>
      <vt:lpstr>Option 1</vt:lpstr>
      <vt:lpstr>Option 2</vt:lpstr>
      <vt:lpstr>Option 3</vt:lpstr>
      <vt:lpstr>Volcafe Ltd v CSAV</vt:lpstr>
      <vt:lpstr>Format of todays session </vt:lpstr>
      <vt:lpstr>Factual Background</vt:lpstr>
      <vt:lpstr>Legal Background – Common law position</vt:lpstr>
      <vt:lpstr>Hague Visby Rules</vt:lpstr>
      <vt:lpstr>Burden of Proof Issues</vt:lpstr>
      <vt:lpstr>Article III.2 – Respondents Position </vt:lpstr>
      <vt:lpstr>Court’s view on respondents points 1 &amp; 2</vt:lpstr>
      <vt:lpstr>Court’s view on respondents point 3</vt:lpstr>
      <vt:lpstr>Further comments by the court </vt:lpstr>
      <vt:lpstr>Burden of Proof: Article IV.2(m)</vt:lpstr>
      <vt:lpstr>Summary</vt:lpstr>
      <vt:lpstr>Application in New Zealand. </vt:lpstr>
    </vt:vector>
  </TitlesOfParts>
  <Company>Duncan Cotterill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Volcafe Ltd v CSAV</dc:title>
  <dc:creator>Duncan Cotterill</dc:creator>
  <cp:lastModifiedBy>Duncan Cotterill</cp:lastModifiedBy>
  <cp:revision>39</cp:revision>
  <cp:lastPrinted>2019-03-17T23:56:42Z</cp:lastPrinted>
  <dcterms:created xsi:type="dcterms:W3CDTF">2019-03-17T19:48:47Z</dcterms:created>
  <dcterms:modified xsi:type="dcterms:W3CDTF">2019-04-10T04:30:53Z</dcterms:modified>
</cp:coreProperties>
</file>