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20"/>
  </p:notesMasterIdLst>
  <p:handoutMasterIdLst>
    <p:handoutMasterId r:id="rId21"/>
  </p:handoutMasterIdLst>
  <p:sldIdLst>
    <p:sldId id="453" r:id="rId2"/>
    <p:sldId id="646" r:id="rId3"/>
    <p:sldId id="702" r:id="rId4"/>
    <p:sldId id="710" r:id="rId5"/>
    <p:sldId id="647" r:id="rId6"/>
    <p:sldId id="663" r:id="rId7"/>
    <p:sldId id="707" r:id="rId8"/>
    <p:sldId id="703" r:id="rId9"/>
    <p:sldId id="704" r:id="rId10"/>
    <p:sldId id="705" r:id="rId11"/>
    <p:sldId id="712" r:id="rId12"/>
    <p:sldId id="689" r:id="rId13"/>
    <p:sldId id="706" r:id="rId14"/>
    <p:sldId id="708" r:id="rId15"/>
    <p:sldId id="709" r:id="rId16"/>
    <p:sldId id="711" r:id="rId17"/>
    <p:sldId id="713" r:id="rId18"/>
    <p:sldId id="714" r:id="rId19"/>
  </p:sldIdLst>
  <p:sldSz cx="9144000" cy="6858000" type="screen4x3"/>
  <p:notesSz cx="6807200" cy="9939338"/>
  <p:custDataLst>
    <p:tags r:id="rId22"/>
  </p:custDataLst>
  <p:defaultTextStyle>
    <a:defPPr>
      <a:defRPr lang="en-US"/>
    </a:defPPr>
    <a:lvl1pPr algn="l" rtl="0" eaLnBrk="0" fontAlgn="base" hangingPunct="0">
      <a:spcBef>
        <a:spcPct val="0"/>
      </a:spcBef>
      <a:spcAft>
        <a:spcPct val="0"/>
      </a:spcAft>
      <a:defRPr kumimoji="1" sz="1300" b="1"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kumimoji="1" sz="1300" b="1"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kumimoji="1" sz="1300" b="1"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kumimoji="1" sz="1300" b="1"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kumimoji="1" sz="1300" b="1" kern="1200">
        <a:solidFill>
          <a:schemeClr val="tx2"/>
        </a:solidFill>
        <a:latin typeface="Arial" panose="020B0604020202020204" pitchFamily="34" charset="0"/>
        <a:ea typeface="+mn-ea"/>
        <a:cs typeface="+mn-cs"/>
      </a:defRPr>
    </a:lvl5pPr>
    <a:lvl6pPr marL="2286000" algn="l" defTabSz="914400" rtl="0" eaLnBrk="1" latinLnBrk="0" hangingPunct="1">
      <a:defRPr kumimoji="1" sz="1300" b="1" kern="1200">
        <a:solidFill>
          <a:schemeClr val="tx2"/>
        </a:solidFill>
        <a:latin typeface="Arial" panose="020B0604020202020204" pitchFamily="34" charset="0"/>
        <a:ea typeface="+mn-ea"/>
        <a:cs typeface="+mn-cs"/>
      </a:defRPr>
    </a:lvl6pPr>
    <a:lvl7pPr marL="2743200" algn="l" defTabSz="914400" rtl="0" eaLnBrk="1" latinLnBrk="0" hangingPunct="1">
      <a:defRPr kumimoji="1" sz="1300" b="1" kern="1200">
        <a:solidFill>
          <a:schemeClr val="tx2"/>
        </a:solidFill>
        <a:latin typeface="Arial" panose="020B0604020202020204" pitchFamily="34" charset="0"/>
        <a:ea typeface="+mn-ea"/>
        <a:cs typeface="+mn-cs"/>
      </a:defRPr>
    </a:lvl7pPr>
    <a:lvl8pPr marL="3200400" algn="l" defTabSz="914400" rtl="0" eaLnBrk="1" latinLnBrk="0" hangingPunct="1">
      <a:defRPr kumimoji="1" sz="1300" b="1" kern="1200">
        <a:solidFill>
          <a:schemeClr val="tx2"/>
        </a:solidFill>
        <a:latin typeface="Arial" panose="020B0604020202020204" pitchFamily="34" charset="0"/>
        <a:ea typeface="+mn-ea"/>
        <a:cs typeface="+mn-cs"/>
      </a:defRPr>
    </a:lvl8pPr>
    <a:lvl9pPr marL="3657600" algn="l" defTabSz="914400" rtl="0" eaLnBrk="1" latinLnBrk="0" hangingPunct="1">
      <a:defRPr kumimoji="1" sz="1300" b="1" kern="1200">
        <a:solidFill>
          <a:schemeClr val="tx2"/>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B9FF4D45-58BC-4B81-A204-99267DB5054D}">
          <p14:sldIdLst>
            <p14:sldId id="453"/>
            <p14:sldId id="646"/>
            <p14:sldId id="702"/>
            <p14:sldId id="710"/>
          </p14:sldIdLst>
        </p14:section>
        <p14:section name="Untitled Section" id="{E1CBC853-B055-4895-8795-CBD7BAC153D2}">
          <p14:sldIdLst>
            <p14:sldId id="647"/>
            <p14:sldId id="663"/>
            <p14:sldId id="707"/>
            <p14:sldId id="703"/>
            <p14:sldId id="704"/>
            <p14:sldId id="705"/>
            <p14:sldId id="712"/>
            <p14:sldId id="689"/>
            <p14:sldId id="706"/>
            <p14:sldId id="708"/>
            <p14:sldId id="709"/>
            <p14:sldId id="711"/>
            <p14:sldId id="713"/>
            <p14:sldId id="7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399FF"/>
    <a:srgbClr val="003399"/>
    <a:srgbClr val="66CCFF"/>
    <a:srgbClr val="5A9BD5"/>
    <a:srgbClr val="D3EBF7"/>
    <a:srgbClr val="5B9BD5"/>
    <a:srgbClr val="003366"/>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2253" autoAdjust="0"/>
  </p:normalViewPr>
  <p:slideViewPr>
    <p:cSldViewPr snapToGrid="0">
      <p:cViewPr varScale="1">
        <p:scale>
          <a:sx n="100" d="100"/>
          <a:sy n="100" d="100"/>
        </p:scale>
        <p:origin x="27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612" y="2466"/>
      </p:cViewPr>
      <p:guideLst>
        <p:guide orient="horz" pos="3132"/>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p:cNvSpPr>
            <a:spLocks noGrp="1" noChangeArrowheads="1"/>
          </p:cNvSpPr>
          <p:nvPr>
            <p:ph type="hdr" sz="quarter"/>
          </p:nvPr>
        </p:nvSpPr>
        <p:spPr bwMode="auto">
          <a:xfrm>
            <a:off x="1" y="3"/>
            <a:ext cx="2915621" cy="486459"/>
          </a:xfrm>
          <a:prstGeom prst="rect">
            <a:avLst/>
          </a:prstGeom>
          <a:noFill/>
          <a:ln w="12700" cap="sq">
            <a:noFill/>
            <a:miter lim="800000"/>
            <a:headEnd type="none" w="sm" len="sm"/>
            <a:tailEnd type="none" w="sm" len="sm"/>
          </a:ln>
        </p:spPr>
        <p:txBody>
          <a:bodyPr vert="horz" wrap="square" lIns="91773" tIns="45893" rIns="91773" bIns="45893" numCol="1" anchor="t" anchorCtr="0" compatLnSpc="1">
            <a:prstTxWarp prst="textNoShape">
              <a:avLst/>
            </a:prstTxWarp>
          </a:bodyPr>
          <a:lstStyle>
            <a:lvl1pPr algn="l" defTabSz="920393"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4103" name="Rectangle 7"/>
          <p:cNvSpPr>
            <a:spLocks noGrp="1" noChangeArrowheads="1"/>
          </p:cNvSpPr>
          <p:nvPr>
            <p:ph type="dt" sz="quarter" idx="1"/>
          </p:nvPr>
        </p:nvSpPr>
        <p:spPr bwMode="auto">
          <a:xfrm>
            <a:off x="3891579" y="3"/>
            <a:ext cx="2915621" cy="486459"/>
          </a:xfrm>
          <a:prstGeom prst="rect">
            <a:avLst/>
          </a:prstGeom>
          <a:noFill/>
          <a:ln w="12700" cap="sq">
            <a:noFill/>
            <a:miter lim="800000"/>
            <a:headEnd type="none" w="sm" len="sm"/>
            <a:tailEnd type="none" w="sm" len="sm"/>
          </a:ln>
        </p:spPr>
        <p:txBody>
          <a:bodyPr vert="horz" wrap="square" lIns="91773" tIns="45893" rIns="91773" bIns="45893" numCol="1" anchor="t" anchorCtr="0" compatLnSpc="1">
            <a:prstTxWarp prst="textNoShape">
              <a:avLst/>
            </a:prstTxWarp>
          </a:bodyPr>
          <a:lstStyle>
            <a:lvl1pPr algn="r" defTabSz="920393"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4104" name="Rectangle 8"/>
          <p:cNvSpPr>
            <a:spLocks noGrp="1" noChangeArrowheads="1"/>
          </p:cNvSpPr>
          <p:nvPr>
            <p:ph type="ftr" sz="quarter" idx="2"/>
          </p:nvPr>
        </p:nvSpPr>
        <p:spPr bwMode="auto">
          <a:xfrm>
            <a:off x="1" y="9432540"/>
            <a:ext cx="2915621" cy="479678"/>
          </a:xfrm>
          <a:prstGeom prst="rect">
            <a:avLst/>
          </a:prstGeom>
          <a:noFill/>
          <a:ln w="12700" cap="sq">
            <a:noFill/>
            <a:miter lim="800000"/>
            <a:headEnd type="none" w="sm" len="sm"/>
            <a:tailEnd type="none" w="sm" len="sm"/>
          </a:ln>
        </p:spPr>
        <p:txBody>
          <a:bodyPr vert="horz" wrap="square" lIns="91773" tIns="45893" rIns="91773" bIns="45893" numCol="1" anchor="b" anchorCtr="0" compatLnSpc="1">
            <a:prstTxWarp prst="textNoShape">
              <a:avLst/>
            </a:prstTxWarp>
          </a:bodyPr>
          <a:lstStyle>
            <a:lvl1pPr algn="l" defTabSz="920393"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4105" name="Rectangle 9"/>
          <p:cNvSpPr>
            <a:spLocks noGrp="1" noChangeArrowheads="1"/>
          </p:cNvSpPr>
          <p:nvPr>
            <p:ph type="sldNum" sz="quarter" idx="3"/>
          </p:nvPr>
        </p:nvSpPr>
        <p:spPr bwMode="auto">
          <a:xfrm>
            <a:off x="3891579" y="9432540"/>
            <a:ext cx="2915621" cy="479678"/>
          </a:xfrm>
          <a:prstGeom prst="rect">
            <a:avLst/>
          </a:prstGeom>
          <a:noFill/>
          <a:ln w="12700" cap="sq">
            <a:noFill/>
            <a:miter lim="800000"/>
            <a:headEnd type="none" w="sm" len="sm"/>
            <a:tailEnd type="none" w="sm" len="sm"/>
          </a:ln>
        </p:spPr>
        <p:txBody>
          <a:bodyPr vert="horz" wrap="square" lIns="91773" tIns="45893" rIns="91773" bIns="45893" numCol="1" anchor="b" anchorCtr="0" compatLnSpc="1">
            <a:prstTxWarp prst="textNoShape">
              <a:avLst/>
            </a:prstTxWarp>
          </a:bodyPr>
          <a:lstStyle>
            <a:lvl1pPr algn="r" defTabSz="918909" eaLnBrk="0" hangingPunct="0">
              <a:defRPr kumimoji="0" sz="1200" b="0">
                <a:solidFill>
                  <a:schemeClr val="tx1"/>
                </a:solidFill>
                <a:latin typeface="Times New Roman" panose="02020603050405020304" pitchFamily="18" charset="0"/>
              </a:defRPr>
            </a:lvl1pPr>
          </a:lstStyle>
          <a:p>
            <a:pPr>
              <a:defRPr/>
            </a:pPr>
            <a:fld id="{93D316BA-FD81-411E-9BD8-5A16F715A2EA}" type="slidenum">
              <a:rPr lang="en-US"/>
              <a:pPr>
                <a:defRPr/>
              </a:pPr>
              <a:t>‹#›</a:t>
            </a:fld>
            <a:endParaRPr lang="en-US"/>
          </a:p>
        </p:txBody>
      </p:sp>
    </p:spTree>
    <p:extLst>
      <p:ext uri="{BB962C8B-B14F-4D97-AF65-F5344CB8AC3E}">
        <p14:creationId xmlns:p14="http://schemas.microsoft.com/office/powerpoint/2010/main" val="4041700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2952392" cy="494933"/>
          </a:xfrm>
          <a:prstGeom prst="rect">
            <a:avLst/>
          </a:prstGeom>
          <a:noFill/>
          <a:ln w="12700" cap="sq">
            <a:noFill/>
            <a:miter lim="800000"/>
            <a:headEnd type="none" w="sm" len="sm"/>
            <a:tailEnd type="none" w="sm" len="sm"/>
          </a:ln>
        </p:spPr>
        <p:txBody>
          <a:bodyPr vert="horz" wrap="square" lIns="93456" tIns="46728" rIns="93456" bIns="46728" numCol="1" anchor="t" anchorCtr="0" compatLnSpc="1">
            <a:prstTxWarp prst="textNoShape">
              <a:avLst/>
            </a:prstTxWarp>
          </a:bodyPr>
          <a:lstStyle>
            <a:lvl1pPr algn="l" defTabSz="938184"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4099" name="Rectangle 9"/>
          <p:cNvSpPr>
            <a:spLocks noGrp="1" noRot="1" noChangeAspect="1" noChangeArrowheads="1"/>
          </p:cNvSpPr>
          <p:nvPr>
            <p:ph type="sldImg" idx="2"/>
          </p:nvPr>
        </p:nvSpPr>
        <p:spPr bwMode="auto">
          <a:xfrm>
            <a:off x="936625" y="742950"/>
            <a:ext cx="4954588" cy="37163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03950" y="4701864"/>
            <a:ext cx="4999301" cy="4451006"/>
          </a:xfrm>
          <a:prstGeom prst="rect">
            <a:avLst/>
          </a:prstGeom>
          <a:noFill/>
          <a:ln w="12700" cap="sq">
            <a:noFill/>
            <a:miter lim="800000"/>
            <a:headEnd type="none" w="sm" len="sm"/>
            <a:tailEnd type="none" w="sm" len="sm"/>
          </a:ln>
        </p:spPr>
        <p:txBody>
          <a:bodyPr vert="horz" wrap="square" lIns="93456" tIns="46728" rIns="93456" bIns="4672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9" name="Rectangle 11"/>
          <p:cNvSpPr>
            <a:spLocks noGrp="1" noChangeArrowheads="1"/>
          </p:cNvSpPr>
          <p:nvPr>
            <p:ph type="dt" idx="1"/>
          </p:nvPr>
        </p:nvSpPr>
        <p:spPr bwMode="auto">
          <a:xfrm>
            <a:off x="3854812" y="0"/>
            <a:ext cx="2952392" cy="494933"/>
          </a:xfrm>
          <a:prstGeom prst="rect">
            <a:avLst/>
          </a:prstGeom>
          <a:noFill/>
          <a:ln w="12700" cap="sq">
            <a:noFill/>
            <a:miter lim="800000"/>
            <a:headEnd type="none" w="sm" len="sm"/>
            <a:tailEnd type="none" w="sm" len="sm"/>
          </a:ln>
        </p:spPr>
        <p:txBody>
          <a:bodyPr vert="horz" wrap="square" lIns="93456" tIns="46728" rIns="93456" bIns="46728" numCol="1" anchor="t" anchorCtr="0" compatLnSpc="1">
            <a:prstTxWarp prst="textNoShape">
              <a:avLst/>
            </a:prstTxWarp>
          </a:bodyPr>
          <a:lstStyle>
            <a:lvl1pPr algn="r" defTabSz="938184"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2060" name="Rectangle 12"/>
          <p:cNvSpPr>
            <a:spLocks noGrp="1" noChangeArrowheads="1"/>
          </p:cNvSpPr>
          <p:nvPr>
            <p:ph type="ftr" sz="quarter" idx="4"/>
          </p:nvPr>
        </p:nvSpPr>
        <p:spPr bwMode="auto">
          <a:xfrm>
            <a:off x="2" y="9405422"/>
            <a:ext cx="2952392" cy="494933"/>
          </a:xfrm>
          <a:prstGeom prst="rect">
            <a:avLst/>
          </a:prstGeom>
          <a:noFill/>
          <a:ln w="12700" cap="sq">
            <a:noFill/>
            <a:miter lim="800000"/>
            <a:headEnd type="none" w="sm" len="sm"/>
            <a:tailEnd type="none" w="sm" len="sm"/>
          </a:ln>
        </p:spPr>
        <p:txBody>
          <a:bodyPr vert="horz" wrap="square" lIns="93456" tIns="46728" rIns="93456" bIns="46728" numCol="1" anchor="b" anchorCtr="0" compatLnSpc="1">
            <a:prstTxWarp prst="textNoShape">
              <a:avLst/>
            </a:prstTxWarp>
          </a:bodyPr>
          <a:lstStyle>
            <a:lvl1pPr algn="l" defTabSz="938184" eaLnBrk="0" hangingPunct="0">
              <a:spcBef>
                <a:spcPct val="0"/>
              </a:spcBef>
              <a:defRPr kumimoji="0" sz="1200" b="0">
                <a:solidFill>
                  <a:schemeClr val="tx1"/>
                </a:solidFill>
                <a:latin typeface="Times New Roman" pitchFamily="18" charset="0"/>
              </a:defRPr>
            </a:lvl1pPr>
          </a:lstStyle>
          <a:p>
            <a:pPr>
              <a:defRPr/>
            </a:pPr>
            <a:endParaRPr lang="en-US"/>
          </a:p>
        </p:txBody>
      </p:sp>
      <p:sp>
        <p:nvSpPr>
          <p:cNvPr id="2061" name="Rectangle 13"/>
          <p:cNvSpPr>
            <a:spLocks noGrp="1" noChangeArrowheads="1"/>
          </p:cNvSpPr>
          <p:nvPr>
            <p:ph type="sldNum" sz="quarter" idx="5"/>
          </p:nvPr>
        </p:nvSpPr>
        <p:spPr bwMode="auto">
          <a:xfrm>
            <a:off x="3854812" y="9405422"/>
            <a:ext cx="2952392" cy="494933"/>
          </a:xfrm>
          <a:prstGeom prst="rect">
            <a:avLst/>
          </a:prstGeom>
          <a:noFill/>
          <a:ln w="12700" cap="sq">
            <a:noFill/>
            <a:miter lim="800000"/>
            <a:headEnd type="none" w="sm" len="sm"/>
            <a:tailEnd type="none" w="sm" len="sm"/>
          </a:ln>
        </p:spPr>
        <p:txBody>
          <a:bodyPr vert="horz" wrap="square" lIns="93456" tIns="46728" rIns="93456" bIns="46728" numCol="1" anchor="b" anchorCtr="0" compatLnSpc="1">
            <a:prstTxWarp prst="textNoShape">
              <a:avLst/>
            </a:prstTxWarp>
          </a:bodyPr>
          <a:lstStyle>
            <a:lvl1pPr algn="r" defTabSz="937791" eaLnBrk="0" hangingPunct="0">
              <a:defRPr kumimoji="0" sz="1200" b="0">
                <a:solidFill>
                  <a:schemeClr val="tx1"/>
                </a:solidFill>
                <a:latin typeface="Times New Roman" panose="02020603050405020304" pitchFamily="18" charset="0"/>
              </a:defRPr>
            </a:lvl1pPr>
          </a:lstStyle>
          <a:p>
            <a:pPr>
              <a:defRPr/>
            </a:pPr>
            <a:fld id="{8E543D61-2EB8-4DE1-B867-D537771DA5D5}" type="slidenum">
              <a:rPr lang="en-US"/>
              <a:pPr>
                <a:defRPr/>
              </a:pPr>
              <a:t>‹#›</a:t>
            </a:fld>
            <a:endParaRPr lang="en-US"/>
          </a:p>
        </p:txBody>
      </p:sp>
    </p:spTree>
    <p:extLst>
      <p:ext uri="{BB962C8B-B14F-4D97-AF65-F5344CB8AC3E}">
        <p14:creationId xmlns:p14="http://schemas.microsoft.com/office/powerpoint/2010/main" val="2160086953"/>
      </p:ext>
    </p:extLst>
  </p:cSld>
  <p:clrMap bg1="lt1" tx1="dk1" bg2="lt2" tx2="dk2" accent1="accent1" accent2="accent2" accent3="accent3" accent4="accent4" accent5="accent5" accent6="accent6" hlink="hlink" folHlink="folHlink"/>
  <p:notesStyle>
    <a:lvl1pPr algn="l" defTabSz="933450"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61963" algn="l" defTabSz="933450"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23925" algn="l" defTabSz="933450"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87475" algn="l" defTabSz="933450"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49438" algn="l" defTabSz="933450"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931119">
              <a:spcBef>
                <a:spcPct val="30000"/>
              </a:spcBef>
              <a:defRPr kumimoji="1" sz="1200">
                <a:solidFill>
                  <a:schemeClr val="tx1"/>
                </a:solidFill>
                <a:latin typeface="Times New Roman" panose="02020603050405020304" pitchFamily="18" charset="0"/>
              </a:defRPr>
            </a:lvl1pPr>
            <a:lvl2pPr marL="741127" indent="-284203" defTabSz="931119">
              <a:spcBef>
                <a:spcPct val="30000"/>
              </a:spcBef>
              <a:defRPr kumimoji="1" sz="1200">
                <a:solidFill>
                  <a:schemeClr val="tx1"/>
                </a:solidFill>
                <a:latin typeface="Times New Roman" panose="02020603050405020304" pitchFamily="18" charset="0"/>
              </a:defRPr>
            </a:lvl2pPr>
            <a:lvl3pPr marL="1141524" indent="-226105" defTabSz="931119">
              <a:spcBef>
                <a:spcPct val="30000"/>
              </a:spcBef>
              <a:defRPr kumimoji="1" sz="1200">
                <a:solidFill>
                  <a:schemeClr val="tx1"/>
                </a:solidFill>
                <a:latin typeface="Times New Roman" panose="02020603050405020304" pitchFamily="18" charset="0"/>
              </a:defRPr>
            </a:lvl3pPr>
            <a:lvl4pPr marL="1598446" indent="-226105" defTabSz="931119">
              <a:spcBef>
                <a:spcPct val="30000"/>
              </a:spcBef>
              <a:defRPr kumimoji="1" sz="1200">
                <a:solidFill>
                  <a:schemeClr val="tx1"/>
                </a:solidFill>
                <a:latin typeface="Times New Roman" panose="02020603050405020304" pitchFamily="18" charset="0"/>
              </a:defRPr>
            </a:lvl4pPr>
            <a:lvl5pPr marL="2055370" indent="-226105" defTabSz="931119">
              <a:spcBef>
                <a:spcPct val="30000"/>
              </a:spcBef>
              <a:defRPr kumimoji="1" sz="1200">
                <a:solidFill>
                  <a:schemeClr val="tx1"/>
                </a:solidFill>
                <a:latin typeface="Times New Roman" panose="02020603050405020304" pitchFamily="18" charset="0"/>
              </a:defRPr>
            </a:lvl5pPr>
            <a:lvl6pPr marL="2507583" indent="-226105" defTabSz="931119" eaLnBrk="0" fontAlgn="base" hangingPunct="0">
              <a:spcBef>
                <a:spcPct val="30000"/>
              </a:spcBef>
              <a:spcAft>
                <a:spcPct val="0"/>
              </a:spcAft>
              <a:defRPr kumimoji="1" sz="1200">
                <a:solidFill>
                  <a:schemeClr val="tx1"/>
                </a:solidFill>
                <a:latin typeface="Times New Roman" panose="02020603050405020304" pitchFamily="18" charset="0"/>
              </a:defRPr>
            </a:lvl6pPr>
            <a:lvl7pPr marL="2959796" indent="-226105" defTabSz="931119" eaLnBrk="0" fontAlgn="base" hangingPunct="0">
              <a:spcBef>
                <a:spcPct val="30000"/>
              </a:spcBef>
              <a:spcAft>
                <a:spcPct val="0"/>
              </a:spcAft>
              <a:defRPr kumimoji="1" sz="1200">
                <a:solidFill>
                  <a:schemeClr val="tx1"/>
                </a:solidFill>
                <a:latin typeface="Times New Roman" panose="02020603050405020304" pitchFamily="18" charset="0"/>
              </a:defRPr>
            </a:lvl7pPr>
            <a:lvl8pPr marL="3412009" indent="-226105" defTabSz="931119" eaLnBrk="0" fontAlgn="base" hangingPunct="0">
              <a:spcBef>
                <a:spcPct val="30000"/>
              </a:spcBef>
              <a:spcAft>
                <a:spcPct val="0"/>
              </a:spcAft>
              <a:defRPr kumimoji="1" sz="1200">
                <a:solidFill>
                  <a:schemeClr val="tx1"/>
                </a:solidFill>
                <a:latin typeface="Times New Roman" panose="02020603050405020304" pitchFamily="18" charset="0"/>
              </a:defRPr>
            </a:lvl8pPr>
            <a:lvl9pPr marL="3864221" indent="-226105" defTabSz="931119"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endParaRPr lang="en-US"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endParaRPr lang="en-US" altLang="en-US" dirty="0"/>
          </a:p>
        </p:txBody>
      </p:sp>
    </p:spTree>
    <p:extLst>
      <p:ext uri="{BB962C8B-B14F-4D97-AF65-F5344CB8AC3E}">
        <p14:creationId xmlns:p14="http://schemas.microsoft.com/office/powerpoint/2010/main" val="12196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02118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926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21484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90415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8097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7625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41215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550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30478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42834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2992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5459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CB63C75E-14A7-4649-84E7-5FFE7A906A9E}" type="slidenum">
              <a:rPr lang="en-US"/>
              <a:pPr>
                <a:defRPr/>
              </a:pPr>
              <a:t>‹#›</a:t>
            </a:fld>
            <a:endParaRPr lang="en-US" dirty="0"/>
          </a:p>
        </p:txBody>
      </p:sp>
    </p:spTree>
    <p:extLst>
      <p:ext uri="{BB962C8B-B14F-4D97-AF65-F5344CB8AC3E}">
        <p14:creationId xmlns:p14="http://schemas.microsoft.com/office/powerpoint/2010/main" val="2695572302"/>
      </p:ext>
    </p:extLst>
  </p:cSld>
  <p:clrMapOvr>
    <a:masterClrMapping/>
  </p:clrMapOvr>
  <p:transition>
    <p:pull dir="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7038BED5-5DA9-46D5-AA00-EB56DF5AAD35}" type="slidenum">
              <a:rPr lang="en-US"/>
              <a:pPr>
                <a:defRPr/>
              </a:pPr>
              <a:t>‹#›</a:t>
            </a:fld>
            <a:endParaRPr lang="en-US"/>
          </a:p>
        </p:txBody>
      </p:sp>
    </p:spTree>
    <p:extLst>
      <p:ext uri="{BB962C8B-B14F-4D97-AF65-F5344CB8AC3E}">
        <p14:creationId xmlns:p14="http://schemas.microsoft.com/office/powerpoint/2010/main" val="4109699105"/>
      </p:ext>
    </p:extLst>
  </p:cSld>
  <p:clrMapOvr>
    <a:masterClrMapping/>
  </p:clrMapOvr>
  <p:transition>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4950" y="-42863"/>
            <a:ext cx="2193925" cy="66929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2863"/>
            <a:ext cx="6432550" cy="66929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DEC1CC6B-1EA9-415D-B307-C400B4DA0317}" type="slidenum">
              <a:rPr lang="en-US"/>
              <a:pPr>
                <a:defRPr/>
              </a:pPr>
              <a:t>‹#›</a:t>
            </a:fld>
            <a:endParaRPr lang="en-US"/>
          </a:p>
        </p:txBody>
      </p:sp>
    </p:spTree>
    <p:extLst>
      <p:ext uri="{BB962C8B-B14F-4D97-AF65-F5344CB8AC3E}">
        <p14:creationId xmlns:p14="http://schemas.microsoft.com/office/powerpoint/2010/main" val="614721952"/>
      </p:ext>
    </p:extLst>
  </p:cSld>
  <p:clrMapOvr>
    <a:masterClrMapping/>
  </p:clrMapOvr>
  <p:transition>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2863"/>
            <a:ext cx="6983413" cy="1047751"/>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1800" y="1422400"/>
            <a:ext cx="8347075" cy="5227638"/>
          </a:xfrm>
        </p:spPr>
        <p:txBody>
          <a:bodyPr/>
          <a:lstStyle/>
          <a:p>
            <a:pPr lvl="0"/>
            <a:endParaRPr lang="en-US" noProof="0" smtClean="0"/>
          </a:p>
        </p:txBody>
      </p:sp>
      <p:sp>
        <p:nvSpPr>
          <p:cNvPr id="4" name="Rectangle 25"/>
          <p:cNvSpPr>
            <a:spLocks noGrp="1" noChangeArrowheads="1"/>
          </p:cNvSpPr>
          <p:nvPr>
            <p:ph type="sldNum" sz="quarter" idx="10"/>
          </p:nvPr>
        </p:nvSpPr>
        <p:spPr>
          <a:ln/>
        </p:spPr>
        <p:txBody>
          <a:bodyPr/>
          <a:lstStyle>
            <a:lvl1pPr>
              <a:defRPr/>
            </a:lvl1pPr>
          </a:lstStyle>
          <a:p>
            <a:pPr>
              <a:defRPr/>
            </a:pPr>
            <a:fld id="{A8B49E5E-CA5E-4B87-934A-838F1B362B8E}" type="slidenum">
              <a:rPr lang="en-US"/>
              <a:pPr>
                <a:defRPr/>
              </a:pPr>
              <a:t>‹#›</a:t>
            </a:fld>
            <a:endParaRPr lang="en-US"/>
          </a:p>
        </p:txBody>
      </p:sp>
    </p:spTree>
    <p:extLst>
      <p:ext uri="{BB962C8B-B14F-4D97-AF65-F5344CB8AC3E}">
        <p14:creationId xmlns:p14="http://schemas.microsoft.com/office/powerpoint/2010/main" val="1526378601"/>
      </p:ext>
    </p:extLst>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5"/>
          <p:cNvSpPr>
            <a:spLocks noGrp="1" noChangeArrowheads="1"/>
          </p:cNvSpPr>
          <p:nvPr>
            <p:ph type="sldNum" sz="quarter" idx="10"/>
          </p:nvPr>
        </p:nvSpPr>
        <p:spPr>
          <a:xfrm>
            <a:off x="6915150" y="6356350"/>
            <a:ext cx="2143125" cy="457200"/>
          </a:xfrm>
        </p:spPr>
        <p:txBody>
          <a:bodyPr/>
          <a:lstStyle>
            <a:lvl1pPr>
              <a:defRPr/>
            </a:lvl1pPr>
          </a:lstStyle>
          <a:p>
            <a:pPr>
              <a:defRPr/>
            </a:pPr>
            <a:fld id="{58F8AC2F-3A2A-4E87-95F4-2CE3F53DFDAE}" type="slidenum">
              <a:rPr lang="en-US"/>
              <a:pPr>
                <a:defRPr/>
              </a:pPr>
              <a:t>‹#›</a:t>
            </a:fld>
            <a:endParaRPr lang="en-US" dirty="0"/>
          </a:p>
        </p:txBody>
      </p:sp>
    </p:spTree>
    <p:extLst>
      <p:ext uri="{BB962C8B-B14F-4D97-AF65-F5344CB8AC3E}">
        <p14:creationId xmlns:p14="http://schemas.microsoft.com/office/powerpoint/2010/main" val="4175029689"/>
      </p:ext>
    </p:extLst>
  </p:cSld>
  <p:clrMapOvr>
    <a:masterClrMapping/>
  </p:clrMapOvr>
  <p:transition>
    <p:pull dir="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sldNum" sz="quarter" idx="10"/>
          </p:nvPr>
        </p:nvSpPr>
        <p:spPr>
          <a:ln/>
        </p:spPr>
        <p:txBody>
          <a:bodyPr/>
          <a:lstStyle>
            <a:lvl1pPr>
              <a:defRPr/>
            </a:lvl1pPr>
          </a:lstStyle>
          <a:p>
            <a:pPr>
              <a:defRPr/>
            </a:pPr>
            <a:fld id="{1115CBD9-FED4-4CE1-AF61-64C319BBF672}" type="slidenum">
              <a:rPr lang="en-US"/>
              <a:pPr>
                <a:defRPr/>
              </a:pPr>
              <a:t>‹#›</a:t>
            </a:fld>
            <a:endParaRPr lang="en-US"/>
          </a:p>
        </p:txBody>
      </p:sp>
    </p:spTree>
    <p:extLst>
      <p:ext uri="{BB962C8B-B14F-4D97-AF65-F5344CB8AC3E}">
        <p14:creationId xmlns:p14="http://schemas.microsoft.com/office/powerpoint/2010/main" val="1499303916"/>
      </p:ext>
    </p:extLst>
  </p:cSld>
  <p:clrMapOvr>
    <a:masterClrMapping/>
  </p:clrMapOvr>
  <p:transition>
    <p:pull dir="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800" y="1422400"/>
            <a:ext cx="4097338" cy="5227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1538" y="1422400"/>
            <a:ext cx="4097337" cy="5227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sz="quarter" idx="10"/>
          </p:nvPr>
        </p:nvSpPr>
        <p:spPr>
          <a:ln/>
        </p:spPr>
        <p:txBody>
          <a:bodyPr/>
          <a:lstStyle>
            <a:lvl1pPr>
              <a:defRPr/>
            </a:lvl1pPr>
          </a:lstStyle>
          <a:p>
            <a:pPr>
              <a:defRPr/>
            </a:pPr>
            <a:fld id="{ABC5FF44-7EA1-4137-9A89-9C57CE8FF927}" type="slidenum">
              <a:rPr lang="en-US"/>
              <a:pPr>
                <a:defRPr/>
              </a:pPr>
              <a:t>‹#›</a:t>
            </a:fld>
            <a:endParaRPr lang="en-US"/>
          </a:p>
        </p:txBody>
      </p:sp>
    </p:spTree>
    <p:extLst>
      <p:ext uri="{BB962C8B-B14F-4D97-AF65-F5344CB8AC3E}">
        <p14:creationId xmlns:p14="http://schemas.microsoft.com/office/powerpoint/2010/main" val="1059786343"/>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sldNum" sz="quarter" idx="10"/>
          </p:nvPr>
        </p:nvSpPr>
        <p:spPr>
          <a:ln/>
        </p:spPr>
        <p:txBody>
          <a:bodyPr/>
          <a:lstStyle>
            <a:lvl1pPr>
              <a:defRPr/>
            </a:lvl1pPr>
          </a:lstStyle>
          <a:p>
            <a:pPr>
              <a:defRPr/>
            </a:pPr>
            <a:fld id="{9071322E-8B09-47ED-8280-80572D4B1CFE}" type="slidenum">
              <a:rPr lang="en-US"/>
              <a:pPr>
                <a:defRPr/>
              </a:pPr>
              <a:t>‹#›</a:t>
            </a:fld>
            <a:endParaRPr lang="en-US"/>
          </a:p>
        </p:txBody>
      </p:sp>
    </p:spTree>
    <p:extLst>
      <p:ext uri="{BB962C8B-B14F-4D97-AF65-F5344CB8AC3E}">
        <p14:creationId xmlns:p14="http://schemas.microsoft.com/office/powerpoint/2010/main" val="3135689581"/>
      </p:ext>
    </p:extLst>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sldNum" sz="quarter" idx="10"/>
          </p:nvPr>
        </p:nvSpPr>
        <p:spPr>
          <a:xfrm>
            <a:off x="6923088" y="6364288"/>
            <a:ext cx="2143125" cy="457200"/>
          </a:xfrm>
        </p:spPr>
        <p:txBody>
          <a:bodyPr/>
          <a:lstStyle>
            <a:lvl1pPr>
              <a:defRPr/>
            </a:lvl1pPr>
          </a:lstStyle>
          <a:p>
            <a:pPr>
              <a:defRPr/>
            </a:pPr>
            <a:fld id="{D293280A-0BD4-4D46-8BE0-C5DFEDF91B1B}" type="slidenum">
              <a:rPr lang="en-US"/>
              <a:pPr>
                <a:defRPr/>
              </a:pPr>
              <a:t>‹#›</a:t>
            </a:fld>
            <a:endParaRPr lang="en-US"/>
          </a:p>
        </p:txBody>
      </p:sp>
    </p:spTree>
    <p:extLst>
      <p:ext uri="{BB962C8B-B14F-4D97-AF65-F5344CB8AC3E}">
        <p14:creationId xmlns:p14="http://schemas.microsoft.com/office/powerpoint/2010/main" val="2451676277"/>
      </p:ext>
    </p:extLst>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sldNum" sz="quarter" idx="10"/>
          </p:nvPr>
        </p:nvSpPr>
        <p:spPr>
          <a:ln/>
        </p:spPr>
        <p:txBody>
          <a:bodyPr/>
          <a:lstStyle>
            <a:lvl1pPr>
              <a:defRPr/>
            </a:lvl1pPr>
          </a:lstStyle>
          <a:p>
            <a:pPr>
              <a:defRPr/>
            </a:pPr>
            <a:fld id="{FB1A320F-D485-48E5-9439-C52D729E722F}" type="slidenum">
              <a:rPr lang="en-US"/>
              <a:pPr>
                <a:defRPr/>
              </a:pPr>
              <a:t>‹#›</a:t>
            </a:fld>
            <a:endParaRPr lang="en-US"/>
          </a:p>
        </p:txBody>
      </p:sp>
    </p:spTree>
    <p:extLst>
      <p:ext uri="{BB962C8B-B14F-4D97-AF65-F5344CB8AC3E}">
        <p14:creationId xmlns:p14="http://schemas.microsoft.com/office/powerpoint/2010/main" val="386874453"/>
      </p:ext>
    </p:extLst>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a:ln/>
        </p:spPr>
        <p:txBody>
          <a:bodyPr/>
          <a:lstStyle>
            <a:lvl1pPr>
              <a:defRPr/>
            </a:lvl1pPr>
          </a:lstStyle>
          <a:p>
            <a:pPr>
              <a:defRPr/>
            </a:pPr>
            <a:fld id="{60741E19-2212-4E8D-B6AA-9C5C99CEA339}" type="slidenum">
              <a:rPr lang="en-US"/>
              <a:pPr>
                <a:defRPr/>
              </a:pPr>
              <a:t>‹#›</a:t>
            </a:fld>
            <a:endParaRPr lang="en-US"/>
          </a:p>
        </p:txBody>
      </p:sp>
    </p:spTree>
    <p:extLst>
      <p:ext uri="{BB962C8B-B14F-4D97-AF65-F5344CB8AC3E}">
        <p14:creationId xmlns:p14="http://schemas.microsoft.com/office/powerpoint/2010/main" val="1282650160"/>
      </p:ext>
    </p:extLst>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a:ln/>
        </p:spPr>
        <p:txBody>
          <a:bodyPr/>
          <a:lstStyle>
            <a:lvl1pPr>
              <a:defRPr/>
            </a:lvl1pPr>
          </a:lstStyle>
          <a:p>
            <a:pPr>
              <a:defRPr/>
            </a:pPr>
            <a:fld id="{B5319163-C24A-469B-969B-AE76DD0D8409}" type="slidenum">
              <a:rPr lang="en-US"/>
              <a:pPr>
                <a:defRPr/>
              </a:pPr>
              <a:t>‹#›</a:t>
            </a:fld>
            <a:endParaRPr lang="en-US"/>
          </a:p>
        </p:txBody>
      </p:sp>
    </p:spTree>
    <p:extLst>
      <p:ext uri="{BB962C8B-B14F-4D97-AF65-F5344CB8AC3E}">
        <p14:creationId xmlns:p14="http://schemas.microsoft.com/office/powerpoint/2010/main" val="3009586970"/>
      </p:ext>
    </p:extLst>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3"/>
          <p:cNvSpPr>
            <a:spLocks noChangeArrowheads="1"/>
          </p:cNvSpPr>
          <p:nvPr/>
        </p:nvSpPr>
        <p:spPr bwMode="auto">
          <a:xfrm>
            <a:off x="0" y="0"/>
            <a:ext cx="9144000" cy="1131888"/>
          </a:xfrm>
          <a:prstGeom prst="rect">
            <a:avLst/>
          </a:prstGeom>
          <a:solidFill>
            <a:srgbClr val="003366"/>
          </a:solidFill>
          <a:ln>
            <a:noFill/>
          </a:ln>
          <a:extLst>
            <a:ext uri="{91240B29-F687-4f45-9708-019B960494DF}">
              <a14:hiddenLine xmlns:a14="http://schemas.microsoft.com/office/drawing/2010/main" xmlns="" w="12700" cap="sq" algn="ctr">
                <a:solidFill>
                  <a:srgbClr val="000000"/>
                </a:solidFill>
                <a:miter lim="800000"/>
                <a:headEnd type="none" w="sm" len="sm"/>
                <a:tailEnd type="none" w="sm" len="sm"/>
              </a14:hiddenLine>
            </a:ext>
          </a:extLst>
        </p:spPr>
        <p:txBody>
          <a:bodyPr wrap="none" anchor="ctr"/>
          <a:lstStyle>
            <a:lvl1pPr eaLnBrk="0" hangingPunct="0">
              <a:defRPr kumimoji="1" sz="1300" b="1">
                <a:solidFill>
                  <a:schemeClr val="tx2"/>
                </a:solidFill>
                <a:latin typeface="Arial" charset="0"/>
              </a:defRPr>
            </a:lvl1pPr>
            <a:lvl2pPr marL="742950" indent="-285750" eaLnBrk="0" hangingPunct="0">
              <a:defRPr kumimoji="1" sz="1300" b="1">
                <a:solidFill>
                  <a:schemeClr val="tx2"/>
                </a:solidFill>
                <a:latin typeface="Arial" charset="0"/>
              </a:defRPr>
            </a:lvl2pPr>
            <a:lvl3pPr marL="1143000" indent="-228600" eaLnBrk="0" hangingPunct="0">
              <a:defRPr kumimoji="1" sz="1300" b="1">
                <a:solidFill>
                  <a:schemeClr val="tx2"/>
                </a:solidFill>
                <a:latin typeface="Arial" charset="0"/>
              </a:defRPr>
            </a:lvl3pPr>
            <a:lvl4pPr marL="1600200" indent="-228600" eaLnBrk="0" hangingPunct="0">
              <a:defRPr kumimoji="1" sz="1300" b="1">
                <a:solidFill>
                  <a:schemeClr val="tx2"/>
                </a:solidFill>
                <a:latin typeface="Arial" charset="0"/>
              </a:defRPr>
            </a:lvl4pPr>
            <a:lvl5pPr marL="2057400" indent="-228600" eaLnBrk="0" hangingPunct="0">
              <a:defRPr kumimoji="1" sz="1300" b="1">
                <a:solidFill>
                  <a:schemeClr val="tx2"/>
                </a:solidFill>
                <a:latin typeface="Arial" charset="0"/>
              </a:defRPr>
            </a:lvl5pPr>
            <a:lvl6pPr marL="2514600" indent="-228600" eaLnBrk="0" fontAlgn="base" hangingPunct="0">
              <a:spcBef>
                <a:spcPct val="0"/>
              </a:spcBef>
              <a:spcAft>
                <a:spcPct val="0"/>
              </a:spcAft>
              <a:defRPr kumimoji="1" sz="1300" b="1">
                <a:solidFill>
                  <a:schemeClr val="tx2"/>
                </a:solidFill>
                <a:latin typeface="Arial" charset="0"/>
              </a:defRPr>
            </a:lvl6pPr>
            <a:lvl7pPr marL="2971800" indent="-228600" eaLnBrk="0" fontAlgn="base" hangingPunct="0">
              <a:spcBef>
                <a:spcPct val="0"/>
              </a:spcBef>
              <a:spcAft>
                <a:spcPct val="0"/>
              </a:spcAft>
              <a:defRPr kumimoji="1" sz="1300" b="1">
                <a:solidFill>
                  <a:schemeClr val="tx2"/>
                </a:solidFill>
                <a:latin typeface="Arial" charset="0"/>
              </a:defRPr>
            </a:lvl7pPr>
            <a:lvl8pPr marL="3429000" indent="-228600" eaLnBrk="0" fontAlgn="base" hangingPunct="0">
              <a:spcBef>
                <a:spcPct val="0"/>
              </a:spcBef>
              <a:spcAft>
                <a:spcPct val="0"/>
              </a:spcAft>
              <a:defRPr kumimoji="1" sz="1300" b="1">
                <a:solidFill>
                  <a:schemeClr val="tx2"/>
                </a:solidFill>
                <a:latin typeface="Arial" charset="0"/>
              </a:defRPr>
            </a:lvl8pPr>
            <a:lvl9pPr marL="3886200" indent="-228600" eaLnBrk="0" fontAlgn="base" hangingPunct="0">
              <a:spcBef>
                <a:spcPct val="0"/>
              </a:spcBef>
              <a:spcAft>
                <a:spcPct val="0"/>
              </a:spcAft>
              <a:defRPr kumimoji="1" sz="1300" b="1">
                <a:solidFill>
                  <a:schemeClr val="tx2"/>
                </a:solidFill>
                <a:latin typeface="Arial" charset="0"/>
              </a:defRPr>
            </a:lvl9pPr>
          </a:lstStyle>
          <a:p>
            <a:pPr algn="ctr">
              <a:spcBef>
                <a:spcPct val="50000"/>
              </a:spcBef>
              <a:defRPr/>
            </a:pPr>
            <a:endParaRPr lang="en-US" altLang="en-US" smtClean="0"/>
          </a:p>
        </p:txBody>
      </p:sp>
      <p:sp>
        <p:nvSpPr>
          <p:cNvPr id="1027" name="Rectangle 3"/>
          <p:cNvSpPr>
            <a:spLocks noGrp="1" noChangeArrowheads="1"/>
          </p:cNvSpPr>
          <p:nvPr>
            <p:ph type="body" idx="1"/>
          </p:nvPr>
        </p:nvSpPr>
        <p:spPr bwMode="auto">
          <a:xfrm>
            <a:off x="431800" y="1422400"/>
            <a:ext cx="8347075" cy="522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 Fifth level</a:t>
            </a:r>
          </a:p>
        </p:txBody>
      </p:sp>
      <p:sp>
        <p:nvSpPr>
          <p:cNvPr id="1028" name="Rectangle 2"/>
          <p:cNvSpPr>
            <a:spLocks noGrp="1" noChangeArrowheads="1"/>
          </p:cNvSpPr>
          <p:nvPr>
            <p:ph type="title"/>
          </p:nvPr>
        </p:nvSpPr>
        <p:spPr bwMode="auto">
          <a:xfrm>
            <a:off x="319361" y="38834"/>
            <a:ext cx="6983413" cy="1047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smtClean="0"/>
              <a:t>Click to edit Master title style</a:t>
            </a:r>
          </a:p>
        </p:txBody>
      </p:sp>
      <p:sp>
        <p:nvSpPr>
          <p:cNvPr id="542745" name="Rectangle 25"/>
          <p:cNvSpPr>
            <a:spLocks noGrp="1" noChangeArrowheads="1"/>
          </p:cNvSpPr>
          <p:nvPr>
            <p:ph type="sldNum" sz="quarter" idx="4"/>
          </p:nvPr>
        </p:nvSpPr>
        <p:spPr bwMode="auto">
          <a:xfrm>
            <a:off x="6577013" y="6196013"/>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200">
                <a:solidFill>
                  <a:schemeClr val="tx1"/>
                </a:solidFill>
              </a:defRPr>
            </a:lvl1pPr>
          </a:lstStyle>
          <a:p>
            <a:pPr>
              <a:defRPr/>
            </a:pPr>
            <a:fld id="{63C635A9-D00C-440F-B247-232F9D853790}" type="slidenum">
              <a:rPr lang="en-US"/>
              <a:pPr>
                <a:defRPr/>
              </a:pPr>
              <a:t>‹#›</a:t>
            </a:fld>
            <a:endParaRPr lang="en-US"/>
          </a:p>
        </p:txBody>
      </p:sp>
      <p:pic>
        <p:nvPicPr>
          <p:cNvPr id="1030" name="Picture 14" descr="matson_PPTwhite.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869113" y="280988"/>
            <a:ext cx="21717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4463" r:id="rId1"/>
    <p:sldLayoutId id="2147484473" r:id="rId2"/>
    <p:sldLayoutId id="2147484464" r:id="rId3"/>
    <p:sldLayoutId id="2147484465" r:id="rId4"/>
    <p:sldLayoutId id="2147484466" r:id="rId5"/>
    <p:sldLayoutId id="2147484474" r:id="rId6"/>
    <p:sldLayoutId id="2147484467" r:id="rId7"/>
    <p:sldLayoutId id="2147484468" r:id="rId8"/>
    <p:sldLayoutId id="2147484469" r:id="rId9"/>
    <p:sldLayoutId id="2147484470" r:id="rId10"/>
    <p:sldLayoutId id="2147484471" r:id="rId11"/>
    <p:sldLayoutId id="2147484472" r:id="rId12"/>
  </p:sldLayoutIdLst>
  <p:transition>
    <p:pull dir="ru"/>
  </p:transition>
  <p:timing>
    <p:tnLst>
      <p:par>
        <p:cTn id="1" dur="indefinite" restart="never" nodeType="tmRoot"/>
      </p:par>
    </p:tnLst>
  </p:timing>
  <p:hf hdr="0" ftr="0" dt="0"/>
  <p:txStyles>
    <p:titleStyle>
      <a:lvl1pPr algn="l" rtl="0" eaLnBrk="0" fontAlgn="base" hangingPunct="0">
        <a:spcBef>
          <a:spcPct val="0"/>
        </a:spcBef>
        <a:spcAft>
          <a:spcPct val="0"/>
        </a:spcAft>
        <a:defRPr kumimoji="1" sz="24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charset="0"/>
        </a:defRPr>
      </a:lvl2pPr>
      <a:lvl3pPr algn="l" rtl="0" eaLnBrk="0" fontAlgn="base" hangingPunct="0">
        <a:spcBef>
          <a:spcPct val="0"/>
        </a:spcBef>
        <a:spcAft>
          <a:spcPct val="0"/>
        </a:spcAft>
        <a:defRPr kumimoji="1" sz="2800" b="1">
          <a:solidFill>
            <a:schemeClr val="tx2"/>
          </a:solidFill>
          <a:latin typeface="Arial" charset="0"/>
        </a:defRPr>
      </a:lvl3pPr>
      <a:lvl4pPr algn="l" rtl="0" eaLnBrk="0" fontAlgn="base" hangingPunct="0">
        <a:spcBef>
          <a:spcPct val="0"/>
        </a:spcBef>
        <a:spcAft>
          <a:spcPct val="0"/>
        </a:spcAft>
        <a:defRPr kumimoji="1" sz="2800" b="1">
          <a:solidFill>
            <a:schemeClr val="tx2"/>
          </a:solidFill>
          <a:latin typeface="Arial" charset="0"/>
        </a:defRPr>
      </a:lvl4pPr>
      <a:lvl5pPr algn="l" rtl="0" eaLnBrk="0" fontAlgn="base" hangingPunct="0">
        <a:spcBef>
          <a:spcPct val="0"/>
        </a:spcBef>
        <a:spcAft>
          <a:spcPct val="0"/>
        </a:spcAft>
        <a:defRPr kumimoji="1" sz="2800" b="1">
          <a:solidFill>
            <a:schemeClr val="tx2"/>
          </a:solidFill>
          <a:latin typeface="Arial" charset="0"/>
        </a:defRPr>
      </a:lvl5pPr>
      <a:lvl6pPr marL="457200" algn="l" rtl="0" eaLnBrk="0" fontAlgn="base" hangingPunct="0">
        <a:spcBef>
          <a:spcPct val="0"/>
        </a:spcBef>
        <a:spcAft>
          <a:spcPct val="0"/>
        </a:spcAft>
        <a:defRPr kumimoji="1" sz="2800" b="1">
          <a:solidFill>
            <a:schemeClr val="tx2"/>
          </a:solidFill>
          <a:latin typeface="Arial" charset="0"/>
        </a:defRPr>
      </a:lvl6pPr>
      <a:lvl7pPr marL="914400" algn="l" rtl="0" eaLnBrk="0" fontAlgn="base" hangingPunct="0">
        <a:spcBef>
          <a:spcPct val="0"/>
        </a:spcBef>
        <a:spcAft>
          <a:spcPct val="0"/>
        </a:spcAft>
        <a:defRPr kumimoji="1" sz="2800" b="1">
          <a:solidFill>
            <a:schemeClr val="tx2"/>
          </a:solidFill>
          <a:latin typeface="Arial" charset="0"/>
        </a:defRPr>
      </a:lvl7pPr>
      <a:lvl8pPr marL="1371600" algn="l" rtl="0" eaLnBrk="0" fontAlgn="base" hangingPunct="0">
        <a:spcBef>
          <a:spcPct val="0"/>
        </a:spcBef>
        <a:spcAft>
          <a:spcPct val="0"/>
        </a:spcAft>
        <a:defRPr kumimoji="1" sz="2800" b="1">
          <a:solidFill>
            <a:schemeClr val="tx2"/>
          </a:solidFill>
          <a:latin typeface="Arial" charset="0"/>
        </a:defRPr>
      </a:lvl8pPr>
      <a:lvl9pPr marL="1828800" algn="l" rtl="0" eaLnBrk="0" fontAlgn="base" hangingPunct="0">
        <a:spcBef>
          <a:spcPct val="0"/>
        </a:spcBef>
        <a:spcAft>
          <a:spcPct val="0"/>
        </a:spcAft>
        <a:defRPr kumimoji="1" sz="2800" b="1">
          <a:solidFill>
            <a:schemeClr val="tx2"/>
          </a:solidFill>
          <a:latin typeface="Arial" charset="0"/>
        </a:defRPr>
      </a:lvl9pPr>
    </p:titleStyle>
    <p:bodyStyle>
      <a:lvl1pPr marL="231775" indent="-231775" algn="l" rtl="0" eaLnBrk="0" fontAlgn="base" hangingPunct="0">
        <a:spcBef>
          <a:spcPct val="20000"/>
        </a:spcBef>
        <a:spcAft>
          <a:spcPct val="0"/>
        </a:spcAft>
        <a:buClr>
          <a:srgbClr val="008080"/>
        </a:buClr>
        <a:buSzPct val="90000"/>
        <a:buFont typeface="Wingdings" panose="05000000000000000000" pitchFamily="2" charset="2"/>
        <a:buBlip>
          <a:blip r:embed="rId15"/>
        </a:buBlip>
        <a:defRPr kumimoji="1" sz="2400">
          <a:solidFill>
            <a:schemeClr val="tx1"/>
          </a:solidFill>
          <a:latin typeface="+mn-lt"/>
          <a:ea typeface="+mn-ea"/>
          <a:cs typeface="+mn-cs"/>
        </a:defRPr>
      </a:lvl1pPr>
      <a:lvl2pPr marL="566738" indent="-220663" algn="l" rtl="0" eaLnBrk="0" fontAlgn="base" hangingPunct="0">
        <a:spcBef>
          <a:spcPct val="20000"/>
        </a:spcBef>
        <a:spcAft>
          <a:spcPct val="0"/>
        </a:spcAft>
        <a:buClr>
          <a:srgbClr val="008080"/>
        </a:buClr>
        <a:buSzPct val="90000"/>
        <a:buFont typeface="Wingdings" panose="05000000000000000000" pitchFamily="2" charset="2"/>
        <a:buBlip>
          <a:blip r:embed="rId15"/>
        </a:buBlip>
        <a:defRPr kumimoji="1" sz="2000">
          <a:solidFill>
            <a:schemeClr val="tx1"/>
          </a:solidFill>
          <a:latin typeface="+mn-lt"/>
        </a:defRPr>
      </a:lvl2pPr>
      <a:lvl3pPr marL="798513" indent="-115888" algn="l" rtl="0" eaLnBrk="0" fontAlgn="base" hangingPunct="0">
        <a:spcBef>
          <a:spcPct val="20000"/>
        </a:spcBef>
        <a:spcAft>
          <a:spcPct val="0"/>
        </a:spcAft>
        <a:buClr>
          <a:srgbClr val="008080"/>
        </a:buClr>
        <a:buSzPct val="90000"/>
        <a:buFont typeface="Wingdings" panose="05000000000000000000" pitchFamily="2" charset="2"/>
        <a:buBlip>
          <a:blip r:embed="rId15"/>
        </a:buBlip>
        <a:defRPr kumimoji="1" sz="2000">
          <a:solidFill>
            <a:schemeClr val="tx1"/>
          </a:solidFill>
          <a:latin typeface="+mn-lt"/>
        </a:defRPr>
      </a:lvl3pPr>
      <a:lvl4pPr marL="1204913" indent="-174625" algn="l" rtl="0" eaLnBrk="0" fontAlgn="base" hangingPunct="0">
        <a:spcBef>
          <a:spcPct val="20000"/>
        </a:spcBef>
        <a:spcAft>
          <a:spcPct val="0"/>
        </a:spcAft>
        <a:buClr>
          <a:srgbClr val="008080"/>
        </a:buClr>
        <a:buSzPct val="90000"/>
        <a:buFont typeface="Wingdings" panose="05000000000000000000" pitchFamily="2" charset="2"/>
        <a:buBlip>
          <a:blip r:embed="rId15"/>
        </a:buBlip>
        <a:defRPr kumimoji="1" sz="2000">
          <a:solidFill>
            <a:schemeClr val="tx1"/>
          </a:solidFill>
          <a:latin typeface="+mn-lt"/>
        </a:defRPr>
      </a:lvl4pPr>
      <a:lvl5pPr marL="1597025" indent="-217488" algn="l" rtl="0" eaLnBrk="0" fontAlgn="base" hangingPunct="0">
        <a:spcBef>
          <a:spcPct val="20000"/>
        </a:spcBef>
        <a:spcAft>
          <a:spcPct val="0"/>
        </a:spcAft>
        <a:buClr>
          <a:srgbClr val="008080"/>
        </a:buClr>
        <a:buSzPct val="90000"/>
        <a:buFont typeface="Wingdings" panose="05000000000000000000" pitchFamily="2" charset="2"/>
        <a:buBlip>
          <a:blip r:embed="rId15"/>
        </a:buBlip>
        <a:defRPr kumimoji="1" sz="2000">
          <a:solidFill>
            <a:schemeClr val="tx1"/>
          </a:solidFill>
          <a:latin typeface="+mn-lt"/>
        </a:defRPr>
      </a:lvl5pPr>
      <a:lvl6pPr marL="2054225" indent="-217488" algn="l" rtl="0" eaLnBrk="0" fontAlgn="base" hangingPunct="0">
        <a:spcBef>
          <a:spcPct val="20000"/>
        </a:spcBef>
        <a:spcAft>
          <a:spcPct val="0"/>
        </a:spcAft>
        <a:buClr>
          <a:srgbClr val="008080"/>
        </a:buClr>
        <a:buSzPct val="90000"/>
        <a:buFont typeface="Wingdings" pitchFamily="2" charset="2"/>
        <a:buBlip>
          <a:blip r:embed="rId15"/>
        </a:buBlip>
        <a:defRPr kumimoji="1" sz="2000">
          <a:solidFill>
            <a:schemeClr val="tx1"/>
          </a:solidFill>
          <a:latin typeface="+mn-lt"/>
        </a:defRPr>
      </a:lvl6pPr>
      <a:lvl7pPr marL="2511425" indent="-217488" algn="l" rtl="0" eaLnBrk="0" fontAlgn="base" hangingPunct="0">
        <a:spcBef>
          <a:spcPct val="20000"/>
        </a:spcBef>
        <a:spcAft>
          <a:spcPct val="0"/>
        </a:spcAft>
        <a:buClr>
          <a:srgbClr val="008080"/>
        </a:buClr>
        <a:buSzPct val="90000"/>
        <a:buFont typeface="Wingdings" pitchFamily="2" charset="2"/>
        <a:buBlip>
          <a:blip r:embed="rId15"/>
        </a:buBlip>
        <a:defRPr kumimoji="1" sz="2000">
          <a:solidFill>
            <a:schemeClr val="tx1"/>
          </a:solidFill>
          <a:latin typeface="+mn-lt"/>
        </a:defRPr>
      </a:lvl7pPr>
      <a:lvl8pPr marL="2968625" indent="-217488" algn="l" rtl="0" eaLnBrk="0" fontAlgn="base" hangingPunct="0">
        <a:spcBef>
          <a:spcPct val="20000"/>
        </a:spcBef>
        <a:spcAft>
          <a:spcPct val="0"/>
        </a:spcAft>
        <a:buClr>
          <a:srgbClr val="008080"/>
        </a:buClr>
        <a:buSzPct val="90000"/>
        <a:buFont typeface="Wingdings" pitchFamily="2" charset="2"/>
        <a:buBlip>
          <a:blip r:embed="rId15"/>
        </a:buBlip>
        <a:defRPr kumimoji="1" sz="2000">
          <a:solidFill>
            <a:schemeClr val="tx1"/>
          </a:solidFill>
          <a:latin typeface="+mn-lt"/>
        </a:defRPr>
      </a:lvl8pPr>
      <a:lvl9pPr marL="3425825" indent="-217488" algn="l" rtl="0" eaLnBrk="0" fontAlgn="base" hangingPunct="0">
        <a:spcBef>
          <a:spcPct val="20000"/>
        </a:spcBef>
        <a:spcAft>
          <a:spcPct val="0"/>
        </a:spcAft>
        <a:buClr>
          <a:srgbClr val="008080"/>
        </a:buClr>
        <a:buSzPct val="90000"/>
        <a:buFont typeface="Wingdings" pitchFamily="2" charset="2"/>
        <a:buBlip>
          <a:blip r:embed="rId15"/>
        </a:buBlip>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neptunepacific.com/" TargetMode="External"/><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15" descr="revCover3.jpg"/>
          <p:cNvPicPr>
            <a:picLocks noChangeAspect="1"/>
          </p:cNvPicPr>
          <p:nvPr/>
        </p:nvPicPr>
        <p:blipFill>
          <a:blip r:embed="rId3">
            <a:extLst>
              <a:ext uri="{28A0092B-C50C-407E-A947-70E740481C1C}">
                <a14:useLocalDpi xmlns:a14="http://schemas.microsoft.com/office/drawing/2010/main" val="0"/>
              </a:ext>
            </a:extLst>
          </a:blip>
          <a:srcRect t="7680" b="5119"/>
          <a:stretch>
            <a:fillRect/>
          </a:stretch>
        </p:blipFill>
        <p:spPr bwMode="auto">
          <a:xfrm>
            <a:off x="0" y="931863"/>
            <a:ext cx="9144000" cy="598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10" descr="matson_PPT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463" y="207963"/>
            <a:ext cx="235267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Rectangle 8"/>
          <p:cNvSpPr>
            <a:spLocks noChangeArrowheads="1"/>
          </p:cNvSpPr>
          <p:nvPr/>
        </p:nvSpPr>
        <p:spPr bwMode="auto">
          <a:xfrm>
            <a:off x="0" y="855663"/>
            <a:ext cx="9144000" cy="152400"/>
          </a:xfrm>
          <a:prstGeom prst="rect">
            <a:avLst/>
          </a:prstGeom>
          <a:solidFill>
            <a:srgbClr val="0039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00">
              <a:solidFill>
                <a:schemeClr val="tx2"/>
              </a:solidFill>
            </a:endParaRPr>
          </a:p>
        </p:txBody>
      </p:sp>
      <p:sp>
        <p:nvSpPr>
          <p:cNvPr id="6149" name="Rectangle 8"/>
          <p:cNvSpPr>
            <a:spLocks noChangeArrowheads="1"/>
          </p:cNvSpPr>
          <p:nvPr/>
        </p:nvSpPr>
        <p:spPr bwMode="auto">
          <a:xfrm>
            <a:off x="0" y="4979988"/>
            <a:ext cx="9144000" cy="949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00">
              <a:solidFill>
                <a:schemeClr val="tx2"/>
              </a:solidFill>
            </a:endParaRPr>
          </a:p>
        </p:txBody>
      </p:sp>
      <p:sp>
        <p:nvSpPr>
          <p:cNvPr id="6150" name="Rectangle 2"/>
          <p:cNvSpPr txBox="1">
            <a:spLocks noChangeArrowheads="1"/>
          </p:cNvSpPr>
          <p:nvPr/>
        </p:nvSpPr>
        <p:spPr bwMode="auto">
          <a:xfrm>
            <a:off x="991377" y="5126038"/>
            <a:ext cx="7866873"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r>
              <a:rPr lang="en-US" altLang="en-US" dirty="0" smtClean="0">
                <a:solidFill>
                  <a:schemeClr val="bg2"/>
                </a:solidFill>
              </a:rPr>
              <a:t>Collision or collusion?</a:t>
            </a:r>
          </a:p>
          <a:p>
            <a:pPr eaLnBrk="1" hangingPunct="1">
              <a:spcBef>
                <a:spcPct val="0"/>
              </a:spcBef>
              <a:buClrTx/>
              <a:buSzTx/>
              <a:buFontTx/>
              <a:buNone/>
            </a:pPr>
            <a:r>
              <a:rPr lang="en-US" altLang="en-US" sz="2000" dirty="0" smtClean="0">
                <a:solidFill>
                  <a:schemeClr val="bg2"/>
                </a:solidFill>
              </a:rPr>
              <a:t>Some aspects of competition law in SW Pacific liner shipping</a:t>
            </a:r>
            <a:endParaRPr lang="en-US" altLang="en-US" sz="2000" dirty="0">
              <a:solidFill>
                <a:schemeClr val="bg2"/>
              </a:solidFill>
            </a:endParaRPr>
          </a:p>
        </p:txBody>
      </p:sp>
      <p:sp>
        <p:nvSpPr>
          <p:cNvPr id="6151" name="Rectangle 8"/>
          <p:cNvSpPr>
            <a:spLocks noChangeArrowheads="1"/>
          </p:cNvSpPr>
          <p:nvPr/>
        </p:nvSpPr>
        <p:spPr bwMode="auto">
          <a:xfrm>
            <a:off x="0" y="5932488"/>
            <a:ext cx="9144000" cy="315912"/>
          </a:xfrm>
          <a:prstGeom prst="rect">
            <a:avLst/>
          </a:prstGeom>
          <a:solidFill>
            <a:srgbClr val="0039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00">
              <a:solidFill>
                <a:schemeClr val="tx2"/>
              </a:solidFill>
            </a:endParaRPr>
          </a:p>
        </p:txBody>
      </p:sp>
      <p:sp>
        <p:nvSpPr>
          <p:cNvPr id="6152" name="Subtitle 3"/>
          <p:cNvSpPr txBox="1">
            <a:spLocks/>
          </p:cNvSpPr>
          <p:nvPr/>
        </p:nvSpPr>
        <p:spPr bwMode="auto">
          <a:xfrm>
            <a:off x="933449" y="5976938"/>
            <a:ext cx="7193514"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a:buClr>
                <a:srgbClr val="1966FF"/>
              </a:buClr>
              <a:buSzTx/>
              <a:buFontTx/>
              <a:buNone/>
            </a:pPr>
            <a:r>
              <a:rPr lang="en-US" altLang="en-US" sz="1400" dirty="0" smtClean="0">
                <a:solidFill>
                  <a:schemeClr val="bg2"/>
                </a:solidFill>
              </a:rPr>
              <a:t>    11 April 2019</a:t>
            </a:r>
            <a:endParaRPr lang="en-US" altLang="en-US" sz="1400" dirty="0">
              <a:solidFill>
                <a:schemeClr val="bg2"/>
              </a:solidFill>
            </a:endParaRPr>
          </a:p>
        </p:txBody>
      </p:sp>
      <p:sp>
        <p:nvSpPr>
          <p:cNvPr id="6153" name="Rectangle 8"/>
          <p:cNvSpPr>
            <a:spLocks noChangeArrowheads="1"/>
          </p:cNvSpPr>
          <p:nvPr/>
        </p:nvSpPr>
        <p:spPr bwMode="auto">
          <a:xfrm>
            <a:off x="0" y="6234113"/>
            <a:ext cx="9144000" cy="61912"/>
          </a:xfrm>
          <a:prstGeom prst="rect">
            <a:avLst/>
          </a:prstGeom>
          <a:solidFill>
            <a:srgbClr val="A9B7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00">
              <a:solidFill>
                <a:schemeClr val="tx2"/>
              </a:solidFill>
            </a:endParaRPr>
          </a:p>
        </p:txBody>
      </p:sp>
      <p:sp>
        <p:nvSpPr>
          <p:cNvPr id="6154" name="Rectangle 8"/>
          <p:cNvSpPr>
            <a:spLocks noChangeArrowheads="1"/>
          </p:cNvSpPr>
          <p:nvPr/>
        </p:nvSpPr>
        <p:spPr bwMode="auto">
          <a:xfrm>
            <a:off x="0" y="6369050"/>
            <a:ext cx="9144000" cy="63500"/>
          </a:xfrm>
          <a:prstGeom prst="rect">
            <a:avLst/>
          </a:prstGeom>
          <a:gradFill rotWithShape="1">
            <a:gsLst>
              <a:gs pos="0">
                <a:srgbClr val="0039A6"/>
              </a:gs>
              <a:gs pos="999">
                <a:srgbClr val="0039A6"/>
              </a:gs>
              <a:gs pos="8000">
                <a:srgbClr val="66CCFF"/>
              </a:gs>
              <a:gs pos="100000">
                <a:srgbClr val="0039A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008080"/>
              </a:buClr>
              <a:buSzPct val="90000"/>
              <a:buFont typeface="Wingdings" panose="05000000000000000000" pitchFamily="2" charset="2"/>
              <a:buBlip>
                <a:blip r:embed="rId5"/>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5"/>
              </a:buBlip>
              <a:defRPr kumimoji="1"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300">
              <a:solidFill>
                <a:schemeClr val="tx2"/>
              </a:solidFill>
            </a:endParaRPr>
          </a:p>
        </p:txBody>
      </p:sp>
      <p:sp>
        <p:nvSpPr>
          <p:cNvPr id="6155" name="Rectangle 1"/>
          <p:cNvSpPr>
            <a:spLocks noChangeArrowheads="1"/>
          </p:cNvSpPr>
          <p:nvPr/>
        </p:nvSpPr>
        <p:spPr bwMode="auto">
          <a:xfrm>
            <a:off x="7146925" y="5126038"/>
            <a:ext cx="1711325"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lgn="ctr">
                <a:solidFill>
                  <a:srgbClr val="000000"/>
                </a:solidFill>
                <a:round/>
                <a:headEnd type="none" w="sm" len="sm"/>
                <a:tailEnd type="none" w="sm" len="sm"/>
              </a14:hiddenLine>
            </a:ext>
          </a:extLst>
        </p:spPr>
        <p:txBody>
          <a:bodyPr wrap="none" anchor="ctr"/>
          <a:lstStyle>
            <a:lvl1pPr>
              <a:defRPr kumimoji="1" sz="1300" b="1">
                <a:solidFill>
                  <a:schemeClr val="tx2"/>
                </a:solidFill>
                <a:latin typeface="Arial" panose="020B0604020202020204" pitchFamily="34" charset="0"/>
              </a:defRPr>
            </a:lvl1pPr>
            <a:lvl2pPr marL="742950" indent="-285750">
              <a:defRPr kumimoji="1" sz="1300" b="1">
                <a:solidFill>
                  <a:schemeClr val="tx2"/>
                </a:solidFill>
                <a:latin typeface="Arial" panose="020B0604020202020204" pitchFamily="34" charset="0"/>
              </a:defRPr>
            </a:lvl2pPr>
            <a:lvl3pPr marL="1143000" indent="-228600">
              <a:defRPr kumimoji="1" sz="1300" b="1">
                <a:solidFill>
                  <a:schemeClr val="tx2"/>
                </a:solidFill>
                <a:latin typeface="Arial" panose="020B0604020202020204" pitchFamily="34" charset="0"/>
              </a:defRPr>
            </a:lvl3pPr>
            <a:lvl4pPr marL="1600200" indent="-228600">
              <a:defRPr kumimoji="1" sz="1300" b="1">
                <a:solidFill>
                  <a:schemeClr val="tx2"/>
                </a:solidFill>
                <a:latin typeface="Arial" panose="020B0604020202020204" pitchFamily="34" charset="0"/>
              </a:defRPr>
            </a:lvl4pPr>
            <a:lvl5pPr marL="2057400" indent="-228600">
              <a:defRPr kumimoji="1" sz="1300" b="1">
                <a:solidFill>
                  <a:schemeClr val="tx2"/>
                </a:solidFill>
                <a:latin typeface="Arial" panose="020B0604020202020204" pitchFamily="34" charset="0"/>
              </a:defRPr>
            </a:lvl5pPr>
            <a:lvl6pPr marL="2514600" indent="-228600" eaLnBrk="0" fontAlgn="base" hangingPunct="0">
              <a:spcBef>
                <a:spcPct val="0"/>
              </a:spcBef>
              <a:spcAft>
                <a:spcPct val="0"/>
              </a:spcAft>
              <a:defRPr kumimoji="1" sz="1300" b="1">
                <a:solidFill>
                  <a:schemeClr val="tx2"/>
                </a:solidFill>
                <a:latin typeface="Arial" panose="020B0604020202020204" pitchFamily="34" charset="0"/>
              </a:defRPr>
            </a:lvl6pPr>
            <a:lvl7pPr marL="2971800" indent="-228600" eaLnBrk="0" fontAlgn="base" hangingPunct="0">
              <a:spcBef>
                <a:spcPct val="0"/>
              </a:spcBef>
              <a:spcAft>
                <a:spcPct val="0"/>
              </a:spcAft>
              <a:defRPr kumimoji="1" sz="1300" b="1">
                <a:solidFill>
                  <a:schemeClr val="tx2"/>
                </a:solidFill>
                <a:latin typeface="Arial" panose="020B0604020202020204" pitchFamily="34" charset="0"/>
              </a:defRPr>
            </a:lvl7pPr>
            <a:lvl8pPr marL="3429000" indent="-228600" eaLnBrk="0" fontAlgn="base" hangingPunct="0">
              <a:spcBef>
                <a:spcPct val="0"/>
              </a:spcBef>
              <a:spcAft>
                <a:spcPct val="0"/>
              </a:spcAft>
              <a:defRPr kumimoji="1" sz="1300" b="1">
                <a:solidFill>
                  <a:schemeClr val="tx2"/>
                </a:solidFill>
                <a:latin typeface="Arial" panose="020B0604020202020204" pitchFamily="34" charset="0"/>
              </a:defRPr>
            </a:lvl8pPr>
            <a:lvl9pPr marL="3886200" indent="-228600" eaLnBrk="0" fontAlgn="base" hangingPunct="0">
              <a:spcBef>
                <a:spcPct val="0"/>
              </a:spcBef>
              <a:spcAft>
                <a:spcPct val="0"/>
              </a:spcAft>
              <a:defRPr kumimoji="1" sz="1300" b="1">
                <a:solidFill>
                  <a:schemeClr val="tx2"/>
                </a:solidFill>
                <a:latin typeface="Arial" panose="020B0604020202020204" pitchFamily="34" charset="0"/>
              </a:defRPr>
            </a:lvl9pPr>
          </a:lstStyle>
          <a:p>
            <a:pPr algn="ctr">
              <a:spcBef>
                <a:spcPct val="50000"/>
              </a:spcBef>
            </a:pPr>
            <a:endParaRPr lang="en-US"/>
          </a:p>
        </p:txBody>
      </p:sp>
      <p:sp>
        <p:nvSpPr>
          <p:cNvPr id="2" name="Slide Number Placeholder 1"/>
          <p:cNvSpPr>
            <a:spLocks noGrp="1"/>
          </p:cNvSpPr>
          <p:nvPr>
            <p:ph type="sldNum" sz="quarter" idx="10"/>
          </p:nvPr>
        </p:nvSpPr>
        <p:spPr/>
        <p:txBody>
          <a:bodyPr/>
          <a:lstStyle/>
          <a:p>
            <a:pPr>
              <a:defRPr/>
            </a:pPr>
            <a:fld id="{58F8AC2F-3A2A-4E87-95F4-2CE3F53DFDAE}" type="slidenum">
              <a:rPr lang="en-US" smtClean="0"/>
              <a:pPr>
                <a:defRPr/>
              </a:pPr>
              <a:t>1</a:t>
            </a:fld>
            <a:endParaRPr lang="en-US" dirty="0"/>
          </a:p>
        </p:txBody>
      </p:sp>
    </p:spTree>
  </p:cSld>
  <p:clrMapOvr>
    <a:masterClrMapping/>
  </p:clrMapOvr>
  <p:transition>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sz="3200" b="0" dirty="0" smtClean="0">
                <a:solidFill>
                  <a:srgbClr val="00B0F0"/>
                </a:solidFill>
                <a:latin typeface="Arial" panose="020B0604020202020204" pitchFamily="34" charset="0"/>
                <a:ea typeface="Calibri" panose="020F0502020204030204" pitchFamily="34" charset="0"/>
                <a:cs typeface="Arial" panose="020B0604020202020204" pitchFamily="34" charset="0"/>
              </a:rPr>
              <a:t>Australia</a:t>
            </a:r>
            <a:endParaRPr lang="en-US" sz="3200"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10</a:t>
            </a:fld>
            <a:endParaRPr lang="en-US" altLang="en-US" sz="1200" dirty="0" smtClean="0"/>
          </a:p>
        </p:txBody>
      </p:sp>
      <p:sp>
        <p:nvSpPr>
          <p:cNvPr id="3" name="TextBox 2"/>
          <p:cNvSpPr txBox="1"/>
          <p:nvPr/>
        </p:nvSpPr>
        <p:spPr>
          <a:xfrm>
            <a:off x="162046" y="1315528"/>
            <a:ext cx="8981954" cy="5400004"/>
          </a:xfrm>
          <a:prstGeom prst="rect">
            <a:avLst/>
          </a:prstGeom>
          <a:noFill/>
        </p:spPr>
        <p:txBody>
          <a:bodyPr wrap="square" rtlCol="0">
            <a:spAutoFit/>
          </a:bodyPr>
          <a:lstStyle/>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u="sng" dirty="0" smtClean="0">
                <a:solidFill>
                  <a:schemeClr val="tx1"/>
                </a:solidFill>
                <a:ea typeface="Calibri" panose="020F0502020204030204" pitchFamily="34" charset="0"/>
                <a:cs typeface="Arial" panose="020B0604020202020204" pitchFamily="34" charset="0"/>
              </a:rPr>
              <a:t>Subsection 10.01A, Division 1, Part X, Competition and Consumer Act 2010</a:t>
            </a:r>
          </a:p>
          <a:p>
            <a:r>
              <a:rPr lang="en-AU" sz="1600" dirty="0">
                <a:solidFill>
                  <a:schemeClr val="tx1"/>
                </a:solidFill>
              </a:rPr>
              <a:t>This Part sets up a system for regulating international liner cargo shipping services.</a:t>
            </a:r>
            <a:endParaRPr lang="en-US" sz="1600" dirty="0">
              <a:solidFill>
                <a:schemeClr val="tx1"/>
              </a:solidFill>
            </a:endParaRPr>
          </a:p>
          <a:p>
            <a:r>
              <a:rPr lang="en-AU" sz="1600" dirty="0">
                <a:solidFill>
                  <a:schemeClr val="tx1"/>
                </a:solidFill>
              </a:rPr>
              <a:t>•     The main components of that system are as follows:</a:t>
            </a:r>
            <a:endParaRPr lang="en-US" sz="1600" dirty="0">
              <a:solidFill>
                <a:schemeClr val="tx1"/>
              </a:solidFill>
            </a:endParaRPr>
          </a:p>
          <a:p>
            <a:r>
              <a:rPr lang="en-AU" sz="1600" dirty="0">
                <a:solidFill>
                  <a:schemeClr val="tx1"/>
                </a:solidFill>
              </a:rPr>
              <a:t>               (a)     registration of conference agreements;</a:t>
            </a:r>
            <a:endParaRPr lang="en-US" sz="1600" dirty="0">
              <a:solidFill>
                <a:schemeClr val="tx1"/>
              </a:solidFill>
            </a:endParaRPr>
          </a:p>
          <a:p>
            <a:r>
              <a:rPr lang="en-AU" sz="1600" dirty="0">
                <a:solidFill>
                  <a:schemeClr val="tx1"/>
                </a:solidFill>
              </a:rPr>
              <a:t>              </a:t>
            </a:r>
            <a:r>
              <a:rPr lang="en-AU" sz="1600" dirty="0" smtClean="0">
                <a:solidFill>
                  <a:schemeClr val="tx1"/>
                </a:solidFill>
              </a:rPr>
              <a:t> (</a:t>
            </a:r>
            <a:r>
              <a:rPr lang="en-AU" sz="1600" dirty="0">
                <a:solidFill>
                  <a:schemeClr val="tx1"/>
                </a:solidFill>
              </a:rPr>
              <a:t>b)     regulation of non‑conference ocean carriers with substantial market power;</a:t>
            </a:r>
            <a:endParaRPr lang="en-US" sz="1600" dirty="0">
              <a:solidFill>
                <a:schemeClr val="tx1"/>
              </a:solidFill>
            </a:endParaRPr>
          </a:p>
          <a:p>
            <a:r>
              <a:rPr lang="en-AU" sz="1600" dirty="0">
                <a:solidFill>
                  <a:schemeClr val="tx1"/>
                </a:solidFill>
              </a:rPr>
              <a:t>               (c)     regulation of unfair pricing practices;</a:t>
            </a:r>
            <a:endParaRPr lang="en-US" sz="1600" dirty="0">
              <a:solidFill>
                <a:schemeClr val="tx1"/>
              </a:solidFill>
            </a:endParaRPr>
          </a:p>
          <a:p>
            <a:r>
              <a:rPr lang="en-AU" sz="1600" dirty="0">
                <a:solidFill>
                  <a:schemeClr val="tx1"/>
                </a:solidFill>
              </a:rPr>
              <a:t>             </a:t>
            </a:r>
            <a:r>
              <a:rPr lang="en-AU" sz="1600" dirty="0" smtClean="0">
                <a:solidFill>
                  <a:schemeClr val="tx1"/>
                </a:solidFill>
              </a:rPr>
              <a:t>  </a:t>
            </a:r>
            <a:r>
              <a:rPr lang="en-AU" sz="1600" dirty="0">
                <a:solidFill>
                  <a:schemeClr val="tx1"/>
                </a:solidFill>
              </a:rPr>
              <a:t>(d)     registration of agents of ocean carriers.</a:t>
            </a:r>
            <a:endParaRPr lang="en-US" sz="1600" dirty="0">
              <a:solidFill>
                <a:schemeClr val="tx1"/>
              </a:solidFill>
            </a:endParaRPr>
          </a:p>
          <a:p>
            <a:r>
              <a:rPr lang="en-AU" sz="1600" dirty="0">
                <a:solidFill>
                  <a:schemeClr val="tx1"/>
                </a:solidFill>
              </a:rPr>
              <a:t>•     The parties to a conference agreement relating to international liner cargo shipping services may apply for the registration of the agreement.</a:t>
            </a:r>
            <a:endParaRPr lang="en-US" sz="1600" dirty="0">
              <a:solidFill>
                <a:schemeClr val="tx1"/>
              </a:solidFill>
            </a:endParaRPr>
          </a:p>
          <a:p>
            <a:r>
              <a:rPr lang="en-AU" sz="1600" dirty="0">
                <a:solidFill>
                  <a:schemeClr val="tx1"/>
                </a:solidFill>
              </a:rPr>
              <a:t>•     If the conference agreement is registered, the parties will be given partial and conditional exemptions from:</a:t>
            </a:r>
            <a:endParaRPr lang="en-US" sz="1600" dirty="0">
              <a:solidFill>
                <a:schemeClr val="tx1"/>
              </a:solidFill>
            </a:endParaRPr>
          </a:p>
          <a:p>
            <a:r>
              <a:rPr lang="en-AU" sz="1600" dirty="0">
                <a:solidFill>
                  <a:schemeClr val="tx1"/>
                </a:solidFill>
              </a:rPr>
              <a:t>               (a)     sections 45AF, 45AG, 45AJ and 45AK (cartel conduct); and</a:t>
            </a:r>
            <a:endParaRPr lang="en-US" sz="1600" dirty="0">
              <a:solidFill>
                <a:schemeClr val="tx1"/>
              </a:solidFill>
            </a:endParaRPr>
          </a:p>
          <a:p>
            <a:r>
              <a:rPr lang="en-AU" sz="1600" dirty="0">
                <a:solidFill>
                  <a:schemeClr val="tx1"/>
                </a:solidFill>
              </a:rPr>
              <a:t>              </a:t>
            </a:r>
            <a:r>
              <a:rPr lang="en-AU" sz="1600" dirty="0" smtClean="0">
                <a:solidFill>
                  <a:schemeClr val="tx1"/>
                </a:solidFill>
              </a:rPr>
              <a:t> (</a:t>
            </a:r>
            <a:r>
              <a:rPr lang="en-AU" sz="1600" dirty="0">
                <a:solidFill>
                  <a:schemeClr val="tx1"/>
                </a:solidFill>
              </a:rPr>
              <a:t>b)     section 45 (contracts etc. that restrict dealings or affect competition); and</a:t>
            </a:r>
            <a:endParaRPr lang="en-US" sz="1600" dirty="0">
              <a:solidFill>
                <a:schemeClr val="tx1"/>
              </a:solidFill>
            </a:endParaRPr>
          </a:p>
          <a:p>
            <a:r>
              <a:rPr lang="en-AU" sz="1600" dirty="0">
                <a:solidFill>
                  <a:schemeClr val="tx1"/>
                </a:solidFill>
              </a:rPr>
              <a:t>               (c)     section 47 (exclusive dealing).</a:t>
            </a:r>
            <a:endParaRPr lang="en-US" sz="1600" dirty="0">
              <a:solidFill>
                <a:schemeClr val="tx1"/>
              </a:solidFill>
            </a:endParaRPr>
          </a:p>
          <a:p>
            <a:r>
              <a:rPr lang="en-AU" sz="1600" dirty="0">
                <a:solidFill>
                  <a:schemeClr val="tx1"/>
                </a:solidFill>
              </a:rPr>
              <a:t>•     The parties to a registered conference agreement are required to negotiate with, and provide information to, representative shipper bodies.</a:t>
            </a:r>
            <a:endParaRPr lang="en-US" sz="1600" dirty="0">
              <a:solidFill>
                <a:schemeClr val="tx1"/>
              </a:solidFill>
            </a:endParaRPr>
          </a:p>
          <a:p>
            <a:r>
              <a:rPr lang="en-AU" sz="1600" dirty="0">
                <a:solidFill>
                  <a:schemeClr val="tx1"/>
                </a:solidFill>
              </a:rPr>
              <a:t>•     The Commission may investigate whether grounds exist for the Minister to deregister a conference agreement.</a:t>
            </a:r>
            <a:endParaRPr lang="en-US" sz="1600" dirty="0">
              <a:solidFill>
                <a:schemeClr val="tx1"/>
              </a:solidFill>
            </a:endParaRPr>
          </a:p>
          <a:p>
            <a:r>
              <a:rPr lang="en-AU" sz="1600" dirty="0">
                <a:solidFill>
                  <a:schemeClr val="tx1"/>
                </a:solidFill>
              </a:rPr>
              <a:t>•     The main ground for deregistration is a breach by the parties to the agreement of requirements imposed on them by this Part.</a:t>
            </a:r>
            <a:endParaRPr lang="en-US" sz="1600" dirty="0">
              <a:solidFill>
                <a:schemeClr val="tx1"/>
              </a:solidFill>
            </a:endParaRP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sz="1400" b="0" dirty="0" smtClean="0">
              <a:solidFill>
                <a:schemeClr val="tx1"/>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234330"/>
      </p:ext>
    </p:extLst>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sz="3200" b="0" dirty="0" err="1" smtClean="0">
                <a:solidFill>
                  <a:srgbClr val="00B0F0"/>
                </a:solidFill>
                <a:latin typeface="Arial" panose="020B0604020202020204" pitchFamily="34" charset="0"/>
                <a:ea typeface="Calibri" panose="020F0502020204030204" pitchFamily="34" charset="0"/>
                <a:cs typeface="Arial" panose="020B0604020202020204" pitchFamily="34" charset="0"/>
              </a:rPr>
              <a:t>Licences</a:t>
            </a:r>
            <a:r>
              <a:rPr lang="en-US" sz="3200" b="0" dirty="0" smtClean="0">
                <a:solidFill>
                  <a:srgbClr val="00B0F0"/>
                </a:solidFill>
                <a:latin typeface="Arial" panose="020B0604020202020204" pitchFamily="34" charset="0"/>
                <a:ea typeface="Calibri" panose="020F0502020204030204" pitchFamily="34" charset="0"/>
                <a:cs typeface="Arial" panose="020B0604020202020204" pitchFamily="34" charset="0"/>
              </a:rPr>
              <a:t> etc.</a:t>
            </a:r>
            <a:endParaRPr lang="en-US" sz="3200"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4"/>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11</a:t>
            </a:fld>
            <a:endParaRPr lang="en-US" altLang="en-US" sz="1200" dirty="0" smtClean="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sp>
        <p:nvSpPr>
          <p:cNvPr id="3" name="TextBox 2"/>
          <p:cNvSpPr txBox="1"/>
          <p:nvPr/>
        </p:nvSpPr>
        <p:spPr>
          <a:xfrm>
            <a:off x="478172" y="1315528"/>
            <a:ext cx="8422547" cy="1779333"/>
          </a:xfrm>
          <a:prstGeom prst="rect">
            <a:avLst/>
          </a:prstGeom>
          <a:noFill/>
        </p:spPr>
        <p:txBody>
          <a:bodyPr wrap="square" rtlCol="0">
            <a:spAutoFit/>
          </a:bodyPr>
          <a:lstStyle/>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dirty="0" smtClean="0">
                <a:solidFill>
                  <a:schemeClr val="bg2"/>
                </a:solidFill>
                <a:latin typeface="+mn-lt"/>
                <a:ea typeface="Calibri" panose="020F0502020204030204" pitchFamily="34" charset="0"/>
                <a:cs typeface="Times New Roman" panose="02020603050405020304" pitchFamily="18" charset="0"/>
              </a:rPr>
              <a:t>International Shipping Approvals (Cook Islands, </a:t>
            </a:r>
            <a:r>
              <a:rPr kumimoji="0" lang="en-US" sz="1800" i="1" dirty="0" smtClean="0">
                <a:solidFill>
                  <a:schemeClr val="bg2"/>
                </a:solidFill>
                <a:latin typeface="+mn-lt"/>
                <a:ea typeface="Calibri" panose="020F0502020204030204" pitchFamily="34" charset="0"/>
                <a:cs typeface="Times New Roman" panose="02020603050405020304" pitchFamily="18" charset="0"/>
              </a:rPr>
              <a:t>per </a:t>
            </a:r>
            <a:r>
              <a:rPr kumimoji="0" lang="en-US" sz="1800" dirty="0" smtClean="0">
                <a:solidFill>
                  <a:schemeClr val="bg2"/>
                </a:solidFill>
                <a:latin typeface="+mn-lt"/>
                <a:ea typeface="Calibri" panose="020F0502020204030204" pitchFamily="34" charset="0"/>
                <a:cs typeface="Times New Roman" panose="02020603050405020304" pitchFamily="18" charset="0"/>
              </a:rPr>
              <a:t>Shipping </a:t>
            </a:r>
            <a:r>
              <a:rPr kumimoji="0" lang="en-US" sz="1800" dirty="0" err="1" smtClean="0">
                <a:solidFill>
                  <a:schemeClr val="bg2"/>
                </a:solidFill>
                <a:latin typeface="+mn-lt"/>
                <a:ea typeface="Calibri" panose="020F0502020204030204" pitchFamily="34" charset="0"/>
                <a:cs typeface="Times New Roman" panose="02020603050405020304" pitchFamily="18" charset="0"/>
              </a:rPr>
              <a:t>Licence</a:t>
            </a:r>
            <a:r>
              <a:rPr kumimoji="0" lang="en-US" sz="1800" dirty="0" smtClean="0">
                <a:solidFill>
                  <a:schemeClr val="bg2"/>
                </a:solidFill>
                <a:latin typeface="+mn-lt"/>
                <a:ea typeface="Calibri" panose="020F0502020204030204" pitchFamily="34" charset="0"/>
                <a:cs typeface="Times New Roman" panose="02020603050405020304" pitchFamily="18" charset="0"/>
              </a:rPr>
              <a:t> Ordinance 1963) </a:t>
            </a:r>
          </a:p>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dirty="0" smtClean="0">
                <a:solidFill>
                  <a:schemeClr val="bg2"/>
                </a:solidFill>
                <a:latin typeface="+mn-lt"/>
                <a:ea typeface="Calibri" panose="020F0502020204030204" pitchFamily="34" charset="0"/>
                <a:cs typeface="Times New Roman" panose="02020603050405020304" pitchFamily="18" charset="0"/>
              </a:rPr>
              <a:t>Shipping Service Agreements (Niue, Nauru, Wallis and Futuna (?))</a:t>
            </a:r>
          </a:p>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dirty="0" smtClean="0">
                <a:solidFill>
                  <a:schemeClr val="bg2"/>
                </a:solidFill>
                <a:latin typeface="+mn-lt"/>
                <a:ea typeface="Calibri" panose="020F0502020204030204" pitchFamily="34" charset="0"/>
                <a:cs typeface="Times New Roman" panose="02020603050405020304" pitchFamily="18" charset="0"/>
              </a:rPr>
              <a:t>Central Pacific Shipping Commission (</a:t>
            </a:r>
            <a:r>
              <a:rPr lang="en-NZ" sz="1800" dirty="0" smtClean="0">
                <a:solidFill>
                  <a:schemeClr val="bg2"/>
                </a:solidFill>
                <a:latin typeface="+mn-lt"/>
              </a:rPr>
              <a:t>Kiribati, Marshall Islands, Nauru and Tuvalu) 	</a:t>
            </a:r>
          </a:p>
        </p:txBody>
      </p:sp>
    </p:spTree>
    <p:extLst>
      <p:ext uri="{BB962C8B-B14F-4D97-AF65-F5344CB8AC3E}">
        <p14:creationId xmlns:p14="http://schemas.microsoft.com/office/powerpoint/2010/main" val="126381529"/>
      </p:ext>
    </p:extLst>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NZ" sz="3200" b="0" dirty="0" smtClean="0">
                <a:solidFill>
                  <a:srgbClr val="00B0F0"/>
                </a:solidFill>
                <a:cs typeface="Arial" panose="020B0604020202020204" pitchFamily="34" charset="0"/>
              </a:rPr>
              <a:t>In practise?</a:t>
            </a:r>
            <a:endParaRPr lang="en-US" altLang="en-US" sz="3200" b="0" dirty="0">
              <a:solidFill>
                <a:srgbClr val="00B0F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13315" name="Content Placeholder 2"/>
          <p:cNvSpPr>
            <a:spLocks noGrp="1"/>
          </p:cNvSpPr>
          <p:nvPr>
            <p:ph idx="1"/>
          </p:nvPr>
        </p:nvSpPr>
        <p:spPr/>
        <p:txBody>
          <a:bodyPr/>
          <a:lstStyle/>
          <a:p>
            <a:pPr marL="0" indent="0">
              <a:buNone/>
            </a:pPr>
            <a:r>
              <a:rPr lang="en-NZ" sz="2800" b="1" dirty="0" smtClean="0">
                <a:solidFill>
                  <a:srgbClr val="FF0000"/>
                </a:solidFill>
                <a:cs typeface="Arial" panose="020B0604020202020204" pitchFamily="34" charset="0"/>
              </a:rPr>
              <a:t>“a </a:t>
            </a:r>
            <a:r>
              <a:rPr lang="en-NZ" sz="2800" b="1" dirty="0">
                <a:solidFill>
                  <a:srgbClr val="FF0000"/>
                </a:solidFill>
                <a:cs typeface="Arial" panose="020B0604020202020204" pitchFamily="34" charset="0"/>
              </a:rPr>
              <a:t>provision exclusively for the carriage of goods by </a:t>
            </a:r>
            <a:r>
              <a:rPr lang="en-NZ" sz="2800" b="1" dirty="0" smtClean="0">
                <a:solidFill>
                  <a:srgbClr val="FF0000"/>
                </a:solidFill>
                <a:cs typeface="Arial" panose="020B0604020202020204" pitchFamily="34" charset="0"/>
              </a:rPr>
              <a:t>sea”</a:t>
            </a:r>
          </a:p>
          <a:p>
            <a:endParaRPr lang="en-US" altLang="en-US" dirty="0" smtClean="0"/>
          </a:p>
          <a:p>
            <a:pPr>
              <a:buFont typeface="Arial" panose="020B0604020202020204" pitchFamily="34" charset="0"/>
              <a:buChar char="•"/>
            </a:pPr>
            <a:r>
              <a:rPr lang="en-US" altLang="en-US" b="1" dirty="0" smtClean="0">
                <a:solidFill>
                  <a:schemeClr val="bg1"/>
                </a:solidFill>
              </a:rPr>
              <a:t>Freight rates?</a:t>
            </a:r>
          </a:p>
          <a:p>
            <a:pPr>
              <a:buFont typeface="Arial" panose="020B0604020202020204" pitchFamily="34" charset="0"/>
              <a:buChar char="•"/>
            </a:pPr>
            <a:r>
              <a:rPr lang="en-US" altLang="en-US" b="1" dirty="0" smtClean="0">
                <a:solidFill>
                  <a:schemeClr val="bg1"/>
                </a:solidFill>
              </a:rPr>
              <a:t>Freight rebates – shared and “secret”?</a:t>
            </a:r>
          </a:p>
          <a:p>
            <a:pPr>
              <a:buFont typeface="Arial" panose="020B0604020202020204" pitchFamily="34" charset="0"/>
              <a:buChar char="•"/>
            </a:pPr>
            <a:r>
              <a:rPr lang="en-US" altLang="en-US" b="1" dirty="0" smtClean="0">
                <a:solidFill>
                  <a:schemeClr val="bg1"/>
                </a:solidFill>
              </a:rPr>
              <a:t>BAF/CAF/CABAF?</a:t>
            </a:r>
          </a:p>
          <a:p>
            <a:pPr>
              <a:buFont typeface="Arial" panose="020B0604020202020204" pitchFamily="34" charset="0"/>
              <a:buChar char="•"/>
            </a:pPr>
            <a:r>
              <a:rPr lang="en-US" altLang="en-US" b="1" dirty="0" smtClean="0">
                <a:solidFill>
                  <a:schemeClr val="bg1"/>
                </a:solidFill>
              </a:rPr>
              <a:t>THCs?</a:t>
            </a:r>
          </a:p>
          <a:p>
            <a:pPr>
              <a:buFont typeface="Arial" panose="020B0604020202020204" pitchFamily="34" charset="0"/>
              <a:buChar char="•"/>
            </a:pPr>
            <a:r>
              <a:rPr lang="en-US" altLang="en-US" b="1" dirty="0" smtClean="0">
                <a:solidFill>
                  <a:schemeClr val="bg1"/>
                </a:solidFill>
              </a:rPr>
              <a:t>Documents?</a:t>
            </a:r>
          </a:p>
          <a:p>
            <a:pPr>
              <a:buFont typeface="Arial" panose="020B0604020202020204" pitchFamily="34" charset="0"/>
              <a:buChar char="•"/>
            </a:pPr>
            <a:r>
              <a:rPr lang="en-US" altLang="en-US" b="1" dirty="0" smtClean="0">
                <a:solidFill>
                  <a:schemeClr val="bg1"/>
                </a:solidFill>
              </a:rPr>
              <a:t>Security fees?</a:t>
            </a:r>
          </a:p>
          <a:p>
            <a:pPr>
              <a:buFont typeface="Arial" panose="020B0604020202020204" pitchFamily="34" charset="0"/>
              <a:buChar char="•"/>
            </a:pPr>
            <a:r>
              <a:rPr lang="en-US" altLang="en-US" b="1" dirty="0" smtClean="0">
                <a:solidFill>
                  <a:schemeClr val="bg1"/>
                </a:solidFill>
              </a:rPr>
              <a:t>Trade lane allocations?</a:t>
            </a:r>
          </a:p>
          <a:p>
            <a:pPr>
              <a:buFont typeface="Arial" panose="020B0604020202020204" pitchFamily="34" charset="0"/>
              <a:buChar char="•"/>
            </a:pPr>
            <a:r>
              <a:rPr lang="en-US" altLang="en-US" b="1" dirty="0" smtClean="0">
                <a:solidFill>
                  <a:schemeClr val="bg1"/>
                </a:solidFill>
              </a:rPr>
              <a:t>Tenders?  </a:t>
            </a:r>
          </a:p>
          <a:p>
            <a:endParaRPr lang="en-US" altLang="en-US" dirty="0">
              <a:solidFill>
                <a:schemeClr val="bg1"/>
              </a:solidFill>
            </a:endParaRPr>
          </a:p>
          <a:p>
            <a:pPr marL="0" indent="0">
              <a:buNone/>
            </a:pPr>
            <a:r>
              <a:rPr lang="en-US" altLang="en-US" dirty="0" smtClean="0">
                <a:solidFill>
                  <a:schemeClr val="bg1"/>
                </a:solidFill>
              </a:rPr>
              <a:t>See</a:t>
            </a:r>
            <a:r>
              <a:rPr lang="en-US" altLang="en-US" b="1" dirty="0" smtClean="0">
                <a:solidFill>
                  <a:schemeClr val="bg1"/>
                </a:solidFill>
              </a:rPr>
              <a:t> Re Fonterra Co-operative Dairy Group Limited </a:t>
            </a:r>
            <a:r>
              <a:rPr lang="en-US" altLang="en-US" dirty="0" smtClean="0">
                <a:solidFill>
                  <a:schemeClr val="bg1"/>
                </a:solidFill>
              </a:rPr>
              <a:t>[2012] NZCC 7</a:t>
            </a:r>
          </a:p>
          <a:p>
            <a:endParaRPr lang="en-US" altLang="en-US" dirty="0"/>
          </a:p>
        </p:txBody>
      </p:sp>
    </p:spTree>
    <p:extLst>
      <p:ext uri="{BB962C8B-B14F-4D97-AF65-F5344CB8AC3E}">
        <p14:creationId xmlns:p14="http://schemas.microsoft.com/office/powerpoint/2010/main" val="2756553122"/>
      </p:ext>
    </p:extLst>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sz="3200"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post August 2019</a:t>
            </a:r>
            <a:endParaRPr lang="en-US" sz="3200"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13</a:t>
            </a:fld>
            <a:endParaRPr lang="en-US" altLang="en-US" sz="1200" dirty="0" smtClean="0"/>
          </a:p>
        </p:txBody>
      </p:sp>
      <p:sp>
        <p:nvSpPr>
          <p:cNvPr id="3" name="TextBox 2"/>
          <p:cNvSpPr txBox="1"/>
          <p:nvPr/>
        </p:nvSpPr>
        <p:spPr>
          <a:xfrm>
            <a:off x="478172" y="1315528"/>
            <a:ext cx="8422547" cy="3955635"/>
          </a:xfrm>
          <a:prstGeom prst="rect">
            <a:avLst/>
          </a:prstGeom>
          <a:noFill/>
        </p:spPr>
        <p:txBody>
          <a:bodyPr wrap="square" rtlCol="0">
            <a:spAutoFit/>
          </a:bodyPr>
          <a:lstStyle/>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NZ" sz="1800" u="sng" dirty="0">
                <a:solidFill>
                  <a:schemeClr val="tx1"/>
                </a:solidFill>
              </a:rPr>
              <a:t>Commerce (Cartels and Other Matters) Amendment Act </a:t>
            </a:r>
            <a:r>
              <a:rPr lang="en-NZ" sz="1800" u="sng" dirty="0" smtClean="0">
                <a:solidFill>
                  <a:schemeClr val="tx1"/>
                </a:solidFill>
              </a:rPr>
              <a:t>2017:</a:t>
            </a:r>
          </a:p>
          <a:p>
            <a:r>
              <a:rPr lang="en-NZ" sz="1600" dirty="0" smtClean="0">
                <a:solidFill>
                  <a:schemeClr val="tx1"/>
                </a:solidFill>
              </a:rPr>
              <a:t>New section 2(1) definition:</a:t>
            </a:r>
          </a:p>
          <a:p>
            <a:endParaRPr lang="en-NZ" sz="1600" dirty="0" smtClean="0">
              <a:solidFill>
                <a:schemeClr val="tx1"/>
              </a:solidFill>
            </a:endParaRPr>
          </a:p>
          <a:p>
            <a:r>
              <a:rPr lang="en-NZ" sz="1600" dirty="0" smtClean="0">
                <a:solidFill>
                  <a:schemeClr val="tx1"/>
                </a:solidFill>
              </a:rPr>
              <a:t>“international </a:t>
            </a:r>
            <a:r>
              <a:rPr lang="en-NZ" sz="1600" dirty="0">
                <a:solidFill>
                  <a:schemeClr val="tx1"/>
                </a:solidFill>
              </a:rPr>
              <a:t>liner shipping </a:t>
            </a:r>
            <a:r>
              <a:rPr lang="en-NZ" sz="1600" dirty="0" smtClean="0">
                <a:solidFill>
                  <a:schemeClr val="tx1"/>
                </a:solidFill>
              </a:rPr>
              <a:t>service”</a:t>
            </a:r>
            <a:endParaRPr lang="en-NZ" sz="1600" b="0" dirty="0" smtClean="0">
              <a:solidFill>
                <a:schemeClr val="tx1"/>
              </a:solidFill>
            </a:endParaRPr>
          </a:p>
          <a:p>
            <a:endParaRPr lang="en-NZ" sz="1600" dirty="0">
              <a:solidFill>
                <a:schemeClr val="tx1"/>
              </a:solidFill>
            </a:endParaRPr>
          </a:p>
          <a:p>
            <a:pPr marL="342900" indent="-342900">
              <a:buAutoNum type="alphaLcParenBoth"/>
            </a:pPr>
            <a:r>
              <a:rPr lang="en-NZ" sz="1600" dirty="0" smtClean="0">
                <a:solidFill>
                  <a:schemeClr val="tx1"/>
                </a:solidFill>
              </a:rPr>
              <a:t>means </a:t>
            </a:r>
            <a:r>
              <a:rPr lang="en-NZ" sz="1600" dirty="0">
                <a:solidFill>
                  <a:schemeClr val="tx1"/>
                </a:solidFill>
              </a:rPr>
              <a:t>a service exclusively for the carriage of goods by sea from a place in New Zealand to a place outside New Zealand, or from a place outside New Zealand to a place in New Zealand, that</a:t>
            </a:r>
            <a:r>
              <a:rPr lang="en-NZ" sz="1600" dirty="0" smtClean="0">
                <a:solidFill>
                  <a:schemeClr val="tx1"/>
                </a:solidFill>
              </a:rPr>
              <a:t>—</a:t>
            </a:r>
          </a:p>
          <a:p>
            <a:r>
              <a:rPr lang="en-NZ" sz="1600" dirty="0" smtClean="0">
                <a:solidFill>
                  <a:schemeClr val="tx1"/>
                </a:solidFill>
              </a:rPr>
              <a:t>	(</a:t>
            </a:r>
            <a:r>
              <a:rPr lang="en-NZ" sz="1600" dirty="0" err="1">
                <a:solidFill>
                  <a:schemeClr val="tx1"/>
                </a:solidFill>
              </a:rPr>
              <a:t>i</a:t>
            </a:r>
            <a:r>
              <a:rPr lang="en-NZ" sz="1600" dirty="0">
                <a:solidFill>
                  <a:schemeClr val="tx1"/>
                </a:solidFill>
              </a:rPr>
              <a:t>) </a:t>
            </a:r>
            <a:r>
              <a:rPr lang="en-NZ" sz="1600" dirty="0" smtClean="0">
                <a:solidFill>
                  <a:schemeClr val="tx1"/>
                </a:solidFill>
              </a:rPr>
              <a:t>operates </a:t>
            </a:r>
            <a:r>
              <a:rPr lang="en-NZ" sz="1600" dirty="0">
                <a:solidFill>
                  <a:schemeClr val="tx1"/>
                </a:solidFill>
              </a:rPr>
              <a:t>at regular intervals on a fixed route or fixed routes in </a:t>
            </a:r>
            <a:r>
              <a:rPr lang="en-NZ" sz="1600" dirty="0" smtClean="0">
                <a:solidFill>
                  <a:schemeClr val="tx1"/>
                </a:solidFill>
              </a:rPr>
              <a:t>	 	accordance with an </a:t>
            </a:r>
            <a:r>
              <a:rPr lang="en-NZ" sz="1600" dirty="0">
                <a:solidFill>
                  <a:schemeClr val="tx1"/>
                </a:solidFill>
              </a:rPr>
              <a:t>advertised schedule; and</a:t>
            </a:r>
          </a:p>
          <a:p>
            <a:r>
              <a:rPr lang="en-NZ" sz="1600" dirty="0" smtClean="0">
                <a:solidFill>
                  <a:schemeClr val="tx1"/>
                </a:solidFill>
              </a:rPr>
              <a:t>	(</a:t>
            </a:r>
            <a:r>
              <a:rPr lang="en-NZ" sz="1600" dirty="0">
                <a:solidFill>
                  <a:schemeClr val="tx1"/>
                </a:solidFill>
              </a:rPr>
              <a:t>ii) </a:t>
            </a:r>
            <a:r>
              <a:rPr lang="en-NZ" sz="1600" dirty="0" smtClean="0">
                <a:solidFill>
                  <a:schemeClr val="tx1"/>
                </a:solidFill>
              </a:rPr>
              <a:t>is </a:t>
            </a:r>
            <a:r>
              <a:rPr lang="en-NZ" sz="1600" dirty="0">
                <a:solidFill>
                  <a:schemeClr val="tx1"/>
                </a:solidFill>
              </a:rPr>
              <a:t>supplied, as its capacity allows, to any paying customer; but</a:t>
            </a:r>
          </a:p>
          <a:p>
            <a:endParaRPr lang="en-NZ" sz="1600" dirty="0" smtClean="0">
              <a:solidFill>
                <a:schemeClr val="tx1"/>
              </a:solidFill>
            </a:endParaRPr>
          </a:p>
          <a:p>
            <a:r>
              <a:rPr lang="en-NZ" sz="1600" dirty="0" smtClean="0">
                <a:solidFill>
                  <a:schemeClr val="tx1"/>
                </a:solidFill>
              </a:rPr>
              <a:t>(</a:t>
            </a:r>
            <a:r>
              <a:rPr lang="en-NZ" sz="1600" dirty="0">
                <a:solidFill>
                  <a:schemeClr val="tx1"/>
                </a:solidFill>
              </a:rPr>
              <a:t>b) </a:t>
            </a:r>
            <a:r>
              <a:rPr lang="en-NZ" sz="1600" dirty="0" smtClean="0">
                <a:solidFill>
                  <a:schemeClr val="tx1"/>
                </a:solidFill>
              </a:rPr>
              <a:t>excludes </a:t>
            </a:r>
            <a:r>
              <a:rPr lang="en-NZ" sz="1600" dirty="0">
                <a:solidFill>
                  <a:schemeClr val="tx1"/>
                </a:solidFill>
              </a:rPr>
              <a:t>a service for the carriage of goods to or from a ship or the loading </a:t>
            </a:r>
            <a:r>
              <a:rPr lang="en-NZ" sz="1600">
                <a:solidFill>
                  <a:schemeClr val="tx1"/>
                </a:solidFill>
              </a:rPr>
              <a:t>or </a:t>
            </a:r>
            <a:r>
              <a:rPr lang="en-NZ" sz="1600" smtClean="0">
                <a:solidFill>
                  <a:schemeClr val="tx1"/>
                </a:solidFill>
              </a:rPr>
              <a:t>   unloading </a:t>
            </a:r>
            <a:r>
              <a:rPr lang="en-NZ" sz="1600" dirty="0">
                <a:solidFill>
                  <a:schemeClr val="tx1"/>
                </a:solidFill>
              </a:rPr>
              <a:t>of a ship</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sz="1600" b="0" dirty="0" smtClean="0">
              <a:solidFill>
                <a:schemeClr val="tx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58069125"/>
      </p:ext>
    </p:extLst>
  </p:cSld>
  <p:clrMapOvr>
    <a:masterClrMapping/>
  </p:clrMapOvr>
  <p:transition>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post August 2019 (contd.)</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14</a:t>
            </a:fld>
            <a:endParaRPr lang="en-US" altLang="en-US" sz="1200" dirty="0" smtClean="0"/>
          </a:p>
        </p:txBody>
      </p:sp>
      <p:sp>
        <p:nvSpPr>
          <p:cNvPr id="3" name="TextBox 2"/>
          <p:cNvSpPr txBox="1"/>
          <p:nvPr/>
        </p:nvSpPr>
        <p:spPr>
          <a:xfrm>
            <a:off x="478172" y="1315528"/>
            <a:ext cx="8422547" cy="5803448"/>
          </a:xfrm>
          <a:prstGeom prst="rect">
            <a:avLst/>
          </a:prstGeom>
          <a:noFill/>
        </p:spPr>
        <p:txBody>
          <a:bodyPr wrap="square" rtlCol="0">
            <a:spAutoFit/>
          </a:bodyPr>
          <a:lstStyle/>
          <a:p>
            <a:r>
              <a:rPr lang="en-NZ" sz="1600" u="sng" dirty="0" smtClean="0">
                <a:solidFill>
                  <a:schemeClr val="tx1"/>
                </a:solidFill>
              </a:rPr>
              <a:t>New section 44A - </a:t>
            </a:r>
            <a:r>
              <a:rPr lang="en-NZ" sz="1600" u="sng" dirty="0">
                <a:solidFill>
                  <a:srgbClr val="FF0000"/>
                </a:solidFill>
              </a:rPr>
              <a:t>Exceptions in relation to international liner shipping services</a:t>
            </a:r>
          </a:p>
          <a:p>
            <a:endParaRPr lang="en-NZ" sz="1400" b="0" dirty="0" smtClean="0">
              <a:solidFill>
                <a:srgbClr val="FF0000"/>
              </a:solidFill>
            </a:endParaRPr>
          </a:p>
          <a:p>
            <a:r>
              <a:rPr lang="en-NZ" sz="1400" dirty="0" smtClean="0">
                <a:solidFill>
                  <a:schemeClr val="tx1"/>
                </a:solidFill>
              </a:rPr>
              <a:t>[</a:t>
            </a:r>
            <a:r>
              <a:rPr lang="en-NZ" sz="1400" i="1" dirty="0" smtClean="0">
                <a:solidFill>
                  <a:schemeClr val="tx1"/>
                </a:solidFill>
              </a:rPr>
              <a:t>Nothing in sections 27(1), 27(2), 27(4), 30(a) or 30(b) if, at the time of the relevant proscribed or presumptively anti-competitive conduct</a:t>
            </a:r>
            <a:r>
              <a:rPr lang="en-NZ" sz="1400" dirty="0" smtClean="0">
                <a:solidFill>
                  <a:schemeClr val="tx1"/>
                </a:solidFill>
              </a:rPr>
              <a:t>], </a:t>
            </a:r>
            <a:r>
              <a:rPr lang="en-NZ" sz="1400" dirty="0">
                <a:solidFill>
                  <a:schemeClr val="tx1"/>
                </a:solidFill>
              </a:rPr>
              <a:t>the circumstances in subsection (6) apply</a:t>
            </a:r>
            <a:r>
              <a:rPr lang="en-NZ" sz="1400" dirty="0" smtClean="0">
                <a:solidFill>
                  <a:schemeClr val="tx1"/>
                </a:solidFill>
              </a:rPr>
              <a:t>.</a:t>
            </a:r>
          </a:p>
          <a:p>
            <a:r>
              <a:rPr lang="en-US" sz="1400" dirty="0" smtClean="0">
                <a:solidFill>
                  <a:schemeClr val="tx1"/>
                </a:solidFill>
              </a:rPr>
              <a:t>…</a:t>
            </a:r>
            <a:endParaRPr lang="en-NZ" sz="1400" dirty="0">
              <a:solidFill>
                <a:schemeClr val="tx1"/>
              </a:solidFill>
            </a:endParaRPr>
          </a:p>
          <a:p>
            <a:r>
              <a:rPr lang="en-NZ" sz="1400" dirty="0" smtClean="0">
                <a:solidFill>
                  <a:schemeClr val="tx1"/>
                </a:solidFill>
              </a:rPr>
              <a:t>(</a:t>
            </a:r>
            <a:r>
              <a:rPr lang="en-NZ" sz="1400" dirty="0">
                <a:solidFill>
                  <a:schemeClr val="tx1"/>
                </a:solidFill>
              </a:rPr>
              <a:t>6) </a:t>
            </a:r>
            <a:r>
              <a:rPr lang="en-NZ" sz="1400" dirty="0" smtClean="0">
                <a:solidFill>
                  <a:schemeClr val="tx1"/>
                </a:solidFill>
              </a:rPr>
              <a:t>The </a:t>
            </a:r>
            <a:r>
              <a:rPr lang="en-NZ" sz="1400" dirty="0">
                <a:solidFill>
                  <a:schemeClr val="tx1"/>
                </a:solidFill>
              </a:rPr>
              <a:t>circumstances are that—</a:t>
            </a:r>
          </a:p>
          <a:p>
            <a:r>
              <a:rPr lang="en-NZ" sz="1400" dirty="0">
                <a:solidFill>
                  <a:schemeClr val="tx1"/>
                </a:solidFill>
              </a:rPr>
              <a:t>(a) </a:t>
            </a:r>
            <a:r>
              <a:rPr lang="en-NZ" sz="1400" dirty="0" smtClean="0">
                <a:solidFill>
                  <a:schemeClr val="tx1"/>
                </a:solidFill>
              </a:rPr>
              <a:t>the </a:t>
            </a:r>
            <a:r>
              <a:rPr lang="en-NZ" sz="1400" dirty="0">
                <a:solidFill>
                  <a:schemeClr val="tx1"/>
                </a:solidFill>
              </a:rPr>
              <a:t>person and all other parties to the contract, arrangement, or understanding that contains the provision are supplying </a:t>
            </a:r>
            <a:r>
              <a:rPr lang="en-NZ" sz="1400" dirty="0">
                <a:solidFill>
                  <a:srgbClr val="FF0000"/>
                </a:solidFill>
              </a:rPr>
              <a:t>an international liner shipping service in co-operation with each other</a:t>
            </a:r>
            <a:r>
              <a:rPr lang="en-NZ" sz="1400" dirty="0">
                <a:solidFill>
                  <a:schemeClr val="tx1"/>
                </a:solidFill>
              </a:rPr>
              <a:t>; and</a:t>
            </a:r>
          </a:p>
          <a:p>
            <a:r>
              <a:rPr lang="en-NZ" sz="1400" dirty="0">
                <a:solidFill>
                  <a:schemeClr val="tx1"/>
                </a:solidFill>
              </a:rPr>
              <a:t>(b) </a:t>
            </a:r>
            <a:r>
              <a:rPr lang="en-NZ" sz="1400" dirty="0" smtClean="0">
                <a:solidFill>
                  <a:schemeClr val="tx1"/>
                </a:solidFill>
              </a:rPr>
              <a:t>the </a:t>
            </a:r>
            <a:r>
              <a:rPr lang="en-NZ" sz="1400" dirty="0">
                <a:solidFill>
                  <a:schemeClr val="tx1"/>
                </a:solidFill>
              </a:rPr>
              <a:t>co-operation </a:t>
            </a:r>
            <a:r>
              <a:rPr lang="en-NZ" sz="1400" dirty="0">
                <a:solidFill>
                  <a:srgbClr val="FF0000"/>
                </a:solidFill>
              </a:rPr>
              <a:t>improves the service supplied to owners or consignors of goods </a:t>
            </a:r>
            <a:r>
              <a:rPr lang="en-NZ" sz="1400" dirty="0">
                <a:solidFill>
                  <a:schemeClr val="tx1"/>
                </a:solidFill>
              </a:rPr>
              <a:t>carried at sea; and</a:t>
            </a:r>
          </a:p>
          <a:p>
            <a:r>
              <a:rPr lang="en-NZ" sz="1400" dirty="0">
                <a:solidFill>
                  <a:schemeClr val="tx1"/>
                </a:solidFill>
              </a:rPr>
              <a:t>(c) </a:t>
            </a:r>
            <a:r>
              <a:rPr lang="en-NZ" sz="1400" dirty="0" smtClean="0">
                <a:solidFill>
                  <a:schemeClr val="tx1"/>
                </a:solidFill>
              </a:rPr>
              <a:t>the </a:t>
            </a:r>
            <a:r>
              <a:rPr lang="en-NZ" sz="1400" dirty="0">
                <a:solidFill>
                  <a:schemeClr val="tx1"/>
                </a:solidFill>
              </a:rPr>
              <a:t>provision relates to—</a:t>
            </a:r>
          </a:p>
          <a:p>
            <a:r>
              <a:rPr lang="en-NZ" sz="1400" dirty="0">
                <a:solidFill>
                  <a:schemeClr val="tx1"/>
                </a:solidFill>
              </a:rPr>
              <a:t>(</a:t>
            </a:r>
            <a:r>
              <a:rPr lang="en-NZ" sz="1400" dirty="0" err="1">
                <a:solidFill>
                  <a:schemeClr val="tx1"/>
                </a:solidFill>
              </a:rPr>
              <a:t>i</a:t>
            </a:r>
            <a:r>
              <a:rPr lang="en-NZ" sz="1400" dirty="0">
                <a:solidFill>
                  <a:schemeClr val="tx1"/>
                </a:solidFill>
              </a:rPr>
              <a:t>) </a:t>
            </a:r>
            <a:r>
              <a:rPr lang="en-NZ" sz="1400" dirty="0" smtClean="0">
                <a:solidFill>
                  <a:schemeClr val="tx1"/>
                </a:solidFill>
              </a:rPr>
              <a:t>a </a:t>
            </a:r>
            <a:r>
              <a:rPr lang="en-NZ" sz="1400" dirty="0">
                <a:solidFill>
                  <a:srgbClr val="FF0000"/>
                </a:solidFill>
              </a:rPr>
              <a:t>specified activity </a:t>
            </a:r>
            <a:r>
              <a:rPr lang="en-NZ" sz="1400" dirty="0">
                <a:solidFill>
                  <a:schemeClr val="tx1"/>
                </a:solidFill>
              </a:rPr>
              <a:t>carried out for the purposes of the co-operation; or</a:t>
            </a:r>
          </a:p>
          <a:p>
            <a:r>
              <a:rPr lang="en-NZ" sz="1400" dirty="0">
                <a:solidFill>
                  <a:schemeClr val="tx1"/>
                </a:solidFill>
              </a:rPr>
              <a:t>(</a:t>
            </a:r>
            <a:r>
              <a:rPr lang="en-NZ" sz="1400" dirty="0" smtClean="0">
                <a:solidFill>
                  <a:schemeClr val="tx1"/>
                </a:solidFill>
              </a:rPr>
              <a:t>ii) an </a:t>
            </a:r>
            <a:r>
              <a:rPr lang="en-NZ" sz="1400" dirty="0">
                <a:solidFill>
                  <a:srgbClr val="FF0000"/>
                </a:solidFill>
              </a:rPr>
              <a:t>activity ancillary to a specified activity </a:t>
            </a:r>
            <a:r>
              <a:rPr lang="en-NZ" sz="1400" dirty="0">
                <a:solidFill>
                  <a:schemeClr val="tx1"/>
                </a:solidFill>
              </a:rPr>
              <a:t>that is reasonably necessary for the purposes of the co-operation</a:t>
            </a:r>
            <a:r>
              <a:rPr lang="en-NZ" sz="1400" dirty="0" smtClean="0">
                <a:solidFill>
                  <a:schemeClr val="tx1"/>
                </a:solidFill>
              </a:rPr>
              <a:t>.</a:t>
            </a:r>
          </a:p>
          <a:p>
            <a:r>
              <a:rPr lang="en-US" sz="1400" dirty="0" smtClean="0">
                <a:solidFill>
                  <a:schemeClr val="tx1"/>
                </a:solidFill>
              </a:rPr>
              <a:t>…</a:t>
            </a:r>
            <a:endParaRPr lang="en-NZ" sz="1400" dirty="0">
              <a:solidFill>
                <a:schemeClr val="tx1"/>
              </a:solidFill>
            </a:endParaRPr>
          </a:p>
          <a:p>
            <a:r>
              <a:rPr lang="en-NZ" sz="1400" dirty="0" smtClean="0">
                <a:solidFill>
                  <a:schemeClr val="tx1"/>
                </a:solidFill>
              </a:rPr>
              <a:t>(</a:t>
            </a:r>
            <a:r>
              <a:rPr lang="en-NZ" sz="1400" dirty="0">
                <a:solidFill>
                  <a:schemeClr val="tx1"/>
                </a:solidFill>
              </a:rPr>
              <a:t>8) </a:t>
            </a:r>
            <a:r>
              <a:rPr lang="en-NZ" sz="1400" dirty="0" smtClean="0">
                <a:solidFill>
                  <a:schemeClr val="tx1"/>
                </a:solidFill>
              </a:rPr>
              <a:t>In </a:t>
            </a:r>
            <a:r>
              <a:rPr lang="en-NZ" sz="1400" dirty="0">
                <a:solidFill>
                  <a:schemeClr val="tx1"/>
                </a:solidFill>
              </a:rPr>
              <a:t>this section,—</a:t>
            </a:r>
          </a:p>
          <a:p>
            <a:r>
              <a:rPr lang="en-NZ" sz="1400" dirty="0">
                <a:solidFill>
                  <a:schemeClr val="tx1"/>
                </a:solidFill>
              </a:rPr>
              <a:t>specified activity means any of the following:</a:t>
            </a:r>
          </a:p>
          <a:p>
            <a:r>
              <a:rPr lang="en-NZ" sz="1400" dirty="0">
                <a:solidFill>
                  <a:schemeClr val="tx1"/>
                </a:solidFill>
              </a:rPr>
              <a:t>(a) </a:t>
            </a:r>
            <a:r>
              <a:rPr lang="en-NZ" sz="1400" dirty="0" smtClean="0">
                <a:solidFill>
                  <a:schemeClr val="tx1"/>
                </a:solidFill>
              </a:rPr>
              <a:t>the </a:t>
            </a:r>
            <a:r>
              <a:rPr lang="en-NZ" sz="1400" dirty="0">
                <a:solidFill>
                  <a:schemeClr val="tx1"/>
                </a:solidFill>
              </a:rPr>
              <a:t>co-ordination of schedules and the determination of port calls:</a:t>
            </a:r>
          </a:p>
          <a:p>
            <a:r>
              <a:rPr lang="en-NZ" sz="1400" dirty="0">
                <a:solidFill>
                  <a:schemeClr val="tx1"/>
                </a:solidFill>
              </a:rPr>
              <a:t>(b) </a:t>
            </a:r>
            <a:r>
              <a:rPr lang="en-NZ" sz="1400" dirty="0" smtClean="0">
                <a:solidFill>
                  <a:schemeClr val="tx1"/>
                </a:solidFill>
              </a:rPr>
              <a:t>the </a:t>
            </a:r>
            <a:r>
              <a:rPr lang="en-NZ" sz="1400" dirty="0">
                <a:solidFill>
                  <a:schemeClr val="tx1"/>
                </a:solidFill>
              </a:rPr>
              <a:t>exchange, sale, hire, or lease (including the sublease) of space on a ship:</a:t>
            </a:r>
          </a:p>
          <a:p>
            <a:r>
              <a:rPr lang="en-NZ" sz="1400" dirty="0">
                <a:solidFill>
                  <a:schemeClr val="tx1"/>
                </a:solidFill>
              </a:rPr>
              <a:t>(c) </a:t>
            </a:r>
            <a:r>
              <a:rPr lang="en-NZ" sz="1400" dirty="0" smtClean="0">
                <a:solidFill>
                  <a:schemeClr val="tx1"/>
                </a:solidFill>
              </a:rPr>
              <a:t>the </a:t>
            </a:r>
            <a:r>
              <a:rPr lang="en-NZ" sz="1400" dirty="0">
                <a:solidFill>
                  <a:schemeClr val="tx1"/>
                </a:solidFill>
              </a:rPr>
              <a:t>pooling of ships to operate a network:</a:t>
            </a:r>
          </a:p>
          <a:p>
            <a:r>
              <a:rPr lang="en-NZ" sz="1400" dirty="0">
                <a:solidFill>
                  <a:schemeClr val="tx1"/>
                </a:solidFill>
              </a:rPr>
              <a:t>(d) </a:t>
            </a:r>
            <a:r>
              <a:rPr lang="en-NZ" sz="1400" dirty="0" smtClean="0">
                <a:solidFill>
                  <a:schemeClr val="tx1"/>
                </a:solidFill>
              </a:rPr>
              <a:t>the </a:t>
            </a:r>
            <a:r>
              <a:rPr lang="en-NZ" sz="1400" dirty="0">
                <a:solidFill>
                  <a:schemeClr val="tx1"/>
                </a:solidFill>
              </a:rPr>
              <a:t>sharing or exchanging of equipment such as containers:</a:t>
            </a:r>
          </a:p>
          <a:p>
            <a:r>
              <a:rPr lang="en-NZ" sz="1400" dirty="0">
                <a:solidFill>
                  <a:schemeClr val="tx1"/>
                </a:solidFill>
              </a:rPr>
              <a:t>(e) </a:t>
            </a:r>
            <a:r>
              <a:rPr lang="en-NZ" sz="1400" dirty="0" smtClean="0">
                <a:solidFill>
                  <a:schemeClr val="tx1"/>
                </a:solidFill>
              </a:rPr>
              <a:t>capacity </a:t>
            </a:r>
            <a:r>
              <a:rPr lang="en-NZ" sz="1400" dirty="0">
                <a:solidFill>
                  <a:schemeClr val="tx1"/>
                </a:solidFill>
              </a:rPr>
              <a:t>adjustments in response to fluctuations in supply and demand for international liner shipping services.</a:t>
            </a:r>
          </a:p>
          <a:p>
            <a:endParaRPr lang="en-NZ" sz="1600" dirty="0" smtClean="0">
              <a:solidFill>
                <a:schemeClr val="tx1"/>
              </a:solidFill>
            </a:endParaRP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sz="1600" b="0" dirty="0" smtClean="0">
              <a:solidFill>
                <a:schemeClr val="tx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9138701"/>
      </p:ext>
    </p:extLst>
  </p:cSld>
  <p:clrMapOvr>
    <a:masterClrMapping/>
  </p:clrMapOvr>
  <p:transition>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post August 2019 (contd.)</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15</a:t>
            </a:fld>
            <a:endParaRPr lang="en-US" altLang="en-US" sz="1200" dirty="0" smtClean="0"/>
          </a:p>
        </p:txBody>
      </p:sp>
      <p:sp>
        <p:nvSpPr>
          <p:cNvPr id="3" name="TextBox 2"/>
          <p:cNvSpPr txBox="1"/>
          <p:nvPr/>
        </p:nvSpPr>
        <p:spPr>
          <a:xfrm>
            <a:off x="478172" y="1315528"/>
            <a:ext cx="8422547" cy="5649560"/>
          </a:xfrm>
          <a:prstGeom prst="rect">
            <a:avLst/>
          </a:prstGeom>
          <a:noFill/>
        </p:spPr>
        <p:txBody>
          <a:bodyPr wrap="square" rtlCol="0">
            <a:spAutoFit/>
          </a:bodyPr>
          <a:lstStyle/>
          <a:p>
            <a:r>
              <a:rPr lang="en-NZ" sz="1600" u="sng" dirty="0" smtClean="0">
                <a:solidFill>
                  <a:schemeClr val="tx1"/>
                </a:solidFill>
              </a:rPr>
              <a:t>New section 44B - Further </a:t>
            </a:r>
            <a:r>
              <a:rPr lang="en-NZ" sz="1600" u="sng" dirty="0">
                <a:solidFill>
                  <a:schemeClr val="tx1"/>
                </a:solidFill>
              </a:rPr>
              <a:t>exception in relation to international liner shipping services (</a:t>
            </a:r>
            <a:r>
              <a:rPr lang="en-NZ" sz="1600" u="sng" dirty="0">
                <a:solidFill>
                  <a:srgbClr val="FF0000"/>
                </a:solidFill>
              </a:rPr>
              <a:t>price fixing in relation to space on ship</a:t>
            </a:r>
            <a:r>
              <a:rPr lang="en-NZ" sz="1600" u="sng" dirty="0">
                <a:solidFill>
                  <a:schemeClr val="tx1"/>
                </a:solidFill>
              </a:rPr>
              <a:t>)</a:t>
            </a:r>
          </a:p>
          <a:p>
            <a:endParaRPr lang="en-NZ" sz="1600" b="0" dirty="0" smtClean="0">
              <a:solidFill>
                <a:schemeClr val="tx1"/>
              </a:solidFill>
            </a:endParaRPr>
          </a:p>
          <a:p>
            <a:r>
              <a:rPr lang="en-NZ" sz="1400" dirty="0" smtClean="0">
                <a:solidFill>
                  <a:schemeClr val="tx1"/>
                </a:solidFill>
              </a:rPr>
              <a:t>(</a:t>
            </a:r>
            <a:r>
              <a:rPr lang="en-NZ" sz="1400" dirty="0">
                <a:solidFill>
                  <a:schemeClr val="tx1"/>
                </a:solidFill>
              </a:rPr>
              <a:t>1) </a:t>
            </a:r>
            <a:r>
              <a:rPr lang="en-NZ" sz="1400" dirty="0" smtClean="0">
                <a:solidFill>
                  <a:srgbClr val="FF0000"/>
                </a:solidFill>
              </a:rPr>
              <a:t>Nothing </a:t>
            </a:r>
            <a:r>
              <a:rPr lang="en-NZ" sz="1400" dirty="0">
                <a:solidFill>
                  <a:srgbClr val="FF0000"/>
                </a:solidFill>
              </a:rPr>
              <a:t>in section 30(a) applies </a:t>
            </a:r>
            <a:r>
              <a:rPr lang="en-NZ" sz="1400" dirty="0">
                <a:solidFill>
                  <a:schemeClr val="tx1"/>
                </a:solidFill>
              </a:rPr>
              <a:t>to a person in relation to a cartel provision that has the effect, or likely effect, of price fixing if, at the time of entering into or arriving at the contract, arrangement, or understanding that contains the provision, the circumstances in subsection (3) apply.</a:t>
            </a:r>
          </a:p>
          <a:p>
            <a:endParaRPr lang="en-NZ" sz="1400" dirty="0" smtClean="0">
              <a:solidFill>
                <a:schemeClr val="tx1"/>
              </a:solidFill>
            </a:endParaRPr>
          </a:p>
          <a:p>
            <a:r>
              <a:rPr lang="en-NZ" sz="1400" dirty="0" smtClean="0">
                <a:solidFill>
                  <a:schemeClr val="tx1"/>
                </a:solidFill>
              </a:rPr>
              <a:t>(</a:t>
            </a:r>
            <a:r>
              <a:rPr lang="en-NZ" sz="1400" dirty="0">
                <a:solidFill>
                  <a:schemeClr val="tx1"/>
                </a:solidFill>
              </a:rPr>
              <a:t>2) </a:t>
            </a:r>
            <a:r>
              <a:rPr lang="en-NZ" sz="1400" dirty="0" smtClean="0">
                <a:solidFill>
                  <a:srgbClr val="FF0000"/>
                </a:solidFill>
              </a:rPr>
              <a:t>Nothing </a:t>
            </a:r>
            <a:r>
              <a:rPr lang="en-NZ" sz="1400" dirty="0">
                <a:solidFill>
                  <a:srgbClr val="FF0000"/>
                </a:solidFill>
              </a:rPr>
              <a:t>in section 30(b) applies </a:t>
            </a:r>
            <a:r>
              <a:rPr lang="en-NZ" sz="1400" dirty="0">
                <a:solidFill>
                  <a:schemeClr val="tx1"/>
                </a:solidFill>
              </a:rPr>
              <a:t>to a person in relation to a cartel provision that has the effect, or likely effect, of price fixing if, at the time of giving effect to the provision, the circumstances in subsection (3) apply.</a:t>
            </a:r>
          </a:p>
          <a:p>
            <a:endParaRPr lang="en-NZ" sz="1400" dirty="0" smtClean="0">
              <a:solidFill>
                <a:schemeClr val="tx1"/>
              </a:solidFill>
            </a:endParaRPr>
          </a:p>
          <a:p>
            <a:r>
              <a:rPr lang="en-NZ" sz="1400" dirty="0" smtClean="0">
                <a:solidFill>
                  <a:schemeClr val="tx1"/>
                </a:solidFill>
              </a:rPr>
              <a:t>(</a:t>
            </a:r>
            <a:r>
              <a:rPr lang="en-NZ" sz="1400" dirty="0">
                <a:solidFill>
                  <a:schemeClr val="tx1"/>
                </a:solidFill>
              </a:rPr>
              <a:t>3) </a:t>
            </a:r>
            <a:r>
              <a:rPr lang="en-NZ" sz="1400" dirty="0" smtClean="0">
                <a:solidFill>
                  <a:schemeClr val="tx1"/>
                </a:solidFill>
              </a:rPr>
              <a:t>The </a:t>
            </a:r>
            <a:r>
              <a:rPr lang="en-NZ" sz="1400" dirty="0">
                <a:solidFill>
                  <a:schemeClr val="tx1"/>
                </a:solidFill>
              </a:rPr>
              <a:t>circumstances are that—</a:t>
            </a:r>
          </a:p>
          <a:p>
            <a:r>
              <a:rPr lang="en-NZ" sz="1400" dirty="0">
                <a:solidFill>
                  <a:schemeClr val="tx1"/>
                </a:solidFill>
              </a:rPr>
              <a:t>(a) </a:t>
            </a:r>
            <a:r>
              <a:rPr lang="en-NZ" sz="1400" dirty="0" smtClean="0">
                <a:solidFill>
                  <a:schemeClr val="tx1"/>
                </a:solidFill>
              </a:rPr>
              <a:t>the </a:t>
            </a:r>
            <a:r>
              <a:rPr lang="en-NZ" sz="1400" dirty="0">
                <a:solidFill>
                  <a:schemeClr val="tx1"/>
                </a:solidFill>
              </a:rPr>
              <a:t>person and all other parties to the contract, arrangement, or understanding that contains the cartel provision are </a:t>
            </a:r>
            <a:r>
              <a:rPr lang="en-NZ" sz="1400" dirty="0">
                <a:solidFill>
                  <a:srgbClr val="FF0000"/>
                </a:solidFill>
              </a:rPr>
              <a:t>supplying an international liner shipping service in co-operation with each other</a:t>
            </a:r>
            <a:r>
              <a:rPr lang="en-NZ" sz="1400" dirty="0">
                <a:solidFill>
                  <a:schemeClr val="tx1"/>
                </a:solidFill>
              </a:rPr>
              <a:t>; and</a:t>
            </a:r>
          </a:p>
          <a:p>
            <a:r>
              <a:rPr lang="en-NZ" sz="1400" dirty="0">
                <a:solidFill>
                  <a:schemeClr val="tx1"/>
                </a:solidFill>
              </a:rPr>
              <a:t>(b) </a:t>
            </a:r>
            <a:r>
              <a:rPr lang="en-NZ" sz="1400" dirty="0" smtClean="0">
                <a:solidFill>
                  <a:schemeClr val="tx1"/>
                </a:solidFill>
              </a:rPr>
              <a:t>the </a:t>
            </a:r>
            <a:r>
              <a:rPr lang="en-NZ" sz="1400" dirty="0">
                <a:solidFill>
                  <a:srgbClr val="FF0000"/>
                </a:solidFill>
              </a:rPr>
              <a:t>co-operation improves the service supplied to owners or consignors of goods </a:t>
            </a:r>
            <a:r>
              <a:rPr lang="en-NZ" sz="1400" dirty="0">
                <a:solidFill>
                  <a:schemeClr val="tx1"/>
                </a:solidFill>
              </a:rPr>
              <a:t>carried at sea; and</a:t>
            </a:r>
          </a:p>
          <a:p>
            <a:r>
              <a:rPr lang="en-NZ" sz="1400" dirty="0">
                <a:solidFill>
                  <a:schemeClr val="tx1"/>
                </a:solidFill>
              </a:rPr>
              <a:t>(c) </a:t>
            </a:r>
            <a:r>
              <a:rPr lang="en-NZ" sz="1400" dirty="0" smtClean="0">
                <a:solidFill>
                  <a:schemeClr val="tx1"/>
                </a:solidFill>
              </a:rPr>
              <a:t>the </a:t>
            </a:r>
            <a:r>
              <a:rPr lang="en-NZ" sz="1400" dirty="0">
                <a:solidFill>
                  <a:schemeClr val="tx1"/>
                </a:solidFill>
              </a:rPr>
              <a:t>provision relates to the </a:t>
            </a:r>
            <a:r>
              <a:rPr lang="en-NZ" sz="1400" dirty="0">
                <a:solidFill>
                  <a:srgbClr val="FF0000"/>
                </a:solidFill>
              </a:rPr>
              <a:t>exchange, sale, hire, or lease (including the sublease) of space on a ship </a:t>
            </a:r>
            <a:r>
              <a:rPr lang="en-NZ" sz="1400" dirty="0">
                <a:solidFill>
                  <a:schemeClr val="tx1"/>
                </a:solidFill>
              </a:rPr>
              <a:t>between the person and 1 or more parties to the contract, arrangement, or understanding; and</a:t>
            </a:r>
          </a:p>
          <a:p>
            <a:r>
              <a:rPr lang="en-NZ" sz="1400" dirty="0">
                <a:solidFill>
                  <a:schemeClr val="tx1"/>
                </a:solidFill>
              </a:rPr>
              <a:t>(d) </a:t>
            </a:r>
            <a:r>
              <a:rPr lang="en-NZ" sz="1400" dirty="0" smtClean="0">
                <a:solidFill>
                  <a:schemeClr val="tx1"/>
                </a:solidFill>
              </a:rPr>
              <a:t>the </a:t>
            </a:r>
            <a:r>
              <a:rPr lang="en-NZ" sz="1400" dirty="0">
                <a:solidFill>
                  <a:schemeClr val="tx1"/>
                </a:solidFill>
              </a:rPr>
              <a:t>exchange, sale, hire, or lease (including the sublease) is </a:t>
            </a:r>
            <a:r>
              <a:rPr lang="en-NZ" sz="1400" dirty="0">
                <a:solidFill>
                  <a:srgbClr val="FF0000"/>
                </a:solidFill>
              </a:rPr>
              <a:t>carried out for the purposes of the co-operation.</a:t>
            </a:r>
          </a:p>
          <a:p>
            <a:endParaRPr lang="en-NZ" sz="1600" dirty="0" smtClean="0">
              <a:solidFill>
                <a:schemeClr val="tx1"/>
              </a:solidFill>
            </a:endParaRP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sz="1600" b="0" dirty="0" smtClean="0">
              <a:solidFill>
                <a:schemeClr val="tx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0694326"/>
      </p:ext>
    </p:extLst>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post August 2019 (contd.)</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4"/>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16</a:t>
            </a:fld>
            <a:endParaRPr lang="en-US" altLang="en-US" sz="1200" dirty="0" smtClean="0"/>
          </a:p>
        </p:txBody>
      </p:sp>
      <p:sp>
        <p:nvSpPr>
          <p:cNvPr id="3" name="TextBox 2"/>
          <p:cNvSpPr txBox="1"/>
          <p:nvPr/>
        </p:nvSpPr>
        <p:spPr>
          <a:xfrm>
            <a:off x="92598" y="1486978"/>
            <a:ext cx="4826643" cy="4031873"/>
          </a:xfrm>
          <a:prstGeom prst="rect">
            <a:avLst/>
          </a:prstGeom>
          <a:noFill/>
        </p:spPr>
        <p:txBody>
          <a:bodyPr wrap="square" rtlCol="0">
            <a:spAutoFit/>
          </a:bodyPr>
          <a:lstStyle/>
          <a:p>
            <a:r>
              <a:rPr lang="en-NZ" sz="1600" u="sng" dirty="0" smtClean="0">
                <a:solidFill>
                  <a:schemeClr val="bg1"/>
                </a:solidFill>
              </a:rPr>
              <a:t>Sections 33 and 34, Commerce (Cartels and Other Matters) Amendment Act 2017</a:t>
            </a:r>
          </a:p>
          <a:p>
            <a:endParaRPr lang="en-NZ" sz="1600" u="sng" dirty="0">
              <a:solidFill>
                <a:schemeClr val="bg1"/>
              </a:solidFill>
            </a:endParaRPr>
          </a:p>
          <a:p>
            <a:r>
              <a:rPr lang="en-NZ" sz="1600" dirty="0" smtClean="0">
                <a:solidFill>
                  <a:schemeClr val="bg1"/>
                </a:solidFill>
              </a:rPr>
              <a:t>33 Amendments </a:t>
            </a:r>
            <a:r>
              <a:rPr lang="en-NZ" sz="1600" dirty="0">
                <a:solidFill>
                  <a:schemeClr val="bg1"/>
                </a:solidFill>
              </a:rPr>
              <a:t>to Shipping Act </a:t>
            </a:r>
            <a:r>
              <a:rPr lang="en-NZ" sz="1600" dirty="0" smtClean="0">
                <a:solidFill>
                  <a:schemeClr val="bg1"/>
                </a:solidFill>
              </a:rPr>
              <a:t>1987</a:t>
            </a:r>
          </a:p>
          <a:p>
            <a:endParaRPr lang="en-NZ" sz="1600" dirty="0">
              <a:solidFill>
                <a:schemeClr val="bg1"/>
              </a:solidFill>
            </a:endParaRPr>
          </a:p>
          <a:p>
            <a:r>
              <a:rPr lang="en-NZ" sz="1600" dirty="0" smtClean="0">
                <a:solidFill>
                  <a:schemeClr val="bg1"/>
                </a:solidFill>
              </a:rPr>
              <a:t>	(</a:t>
            </a:r>
            <a:r>
              <a:rPr lang="en-NZ" sz="1600" dirty="0">
                <a:solidFill>
                  <a:schemeClr val="bg1"/>
                </a:solidFill>
              </a:rPr>
              <a:t>1) </a:t>
            </a:r>
            <a:r>
              <a:rPr lang="en-NZ" sz="1600" dirty="0" smtClean="0">
                <a:solidFill>
                  <a:schemeClr val="bg1"/>
                </a:solidFill>
              </a:rPr>
              <a:t>This </a:t>
            </a:r>
            <a:r>
              <a:rPr lang="en-NZ" sz="1600" dirty="0">
                <a:solidFill>
                  <a:schemeClr val="bg1"/>
                </a:solidFill>
              </a:rPr>
              <a:t>section amends </a:t>
            </a:r>
            <a:r>
              <a:rPr lang="en-NZ" sz="1600" dirty="0" smtClean="0">
                <a:solidFill>
                  <a:schemeClr val="bg1"/>
                </a:solidFill>
              </a:rPr>
              <a:t>the Shipping 	      Act 1987.</a:t>
            </a:r>
            <a:endParaRPr lang="en-NZ" sz="1600" dirty="0">
              <a:solidFill>
                <a:schemeClr val="bg1"/>
              </a:solidFill>
            </a:endParaRPr>
          </a:p>
          <a:p>
            <a:r>
              <a:rPr lang="en-NZ" sz="1600" dirty="0" smtClean="0">
                <a:solidFill>
                  <a:schemeClr val="bg1"/>
                </a:solidFill>
              </a:rPr>
              <a:t>	….</a:t>
            </a:r>
            <a:endParaRPr lang="en-NZ" sz="1600" dirty="0">
              <a:solidFill>
                <a:schemeClr val="bg1"/>
              </a:solidFill>
            </a:endParaRPr>
          </a:p>
          <a:p>
            <a:r>
              <a:rPr lang="en-NZ" sz="1600" dirty="0" smtClean="0">
                <a:solidFill>
                  <a:schemeClr val="bg1"/>
                </a:solidFill>
              </a:rPr>
              <a:t>	(</a:t>
            </a:r>
            <a:r>
              <a:rPr lang="en-NZ" sz="1600" dirty="0">
                <a:solidFill>
                  <a:schemeClr val="bg1"/>
                </a:solidFill>
              </a:rPr>
              <a:t>3) </a:t>
            </a:r>
            <a:r>
              <a:rPr lang="en-NZ" sz="1600" dirty="0" smtClean="0">
                <a:solidFill>
                  <a:schemeClr val="bg1"/>
                </a:solidFill>
              </a:rPr>
              <a:t>Repeal parts 1 and 3.</a:t>
            </a:r>
            <a:endParaRPr lang="en-NZ" sz="1600" dirty="0">
              <a:solidFill>
                <a:schemeClr val="bg1"/>
              </a:solidFill>
            </a:endParaRPr>
          </a:p>
          <a:p>
            <a:endParaRPr lang="en-NZ" sz="1600" u="sng" dirty="0" smtClean="0">
              <a:solidFill>
                <a:schemeClr val="bg1"/>
              </a:solidFill>
            </a:endParaRPr>
          </a:p>
          <a:p>
            <a:r>
              <a:rPr lang="en-NZ" sz="1600" dirty="0">
                <a:solidFill>
                  <a:schemeClr val="bg1"/>
                </a:solidFill>
              </a:rPr>
              <a:t>34 Consequential amendment to principal Act as result of amendments to Shipping Act </a:t>
            </a:r>
            <a:r>
              <a:rPr lang="en-NZ" sz="1600" dirty="0" smtClean="0">
                <a:solidFill>
                  <a:schemeClr val="bg1"/>
                </a:solidFill>
              </a:rPr>
              <a:t>1987</a:t>
            </a:r>
          </a:p>
          <a:p>
            <a:endParaRPr lang="en-NZ" sz="1600" dirty="0">
              <a:solidFill>
                <a:schemeClr val="bg1"/>
              </a:solidFill>
            </a:endParaRPr>
          </a:p>
          <a:p>
            <a:r>
              <a:rPr lang="en-NZ" sz="1600" dirty="0" smtClean="0">
                <a:solidFill>
                  <a:schemeClr val="bg1"/>
                </a:solidFill>
              </a:rPr>
              <a:t>	Section 44(2) and (3) of </a:t>
            </a:r>
            <a:r>
              <a:rPr lang="en-NZ" sz="1600" dirty="0">
                <a:solidFill>
                  <a:schemeClr val="bg1"/>
                </a:solidFill>
              </a:rPr>
              <a:t>the principal </a:t>
            </a:r>
            <a:r>
              <a:rPr lang="en-NZ" sz="1600" dirty="0" smtClean="0">
                <a:solidFill>
                  <a:schemeClr val="bg1"/>
                </a:solidFill>
              </a:rPr>
              <a:t>	Act are repealed</a:t>
            </a:r>
            <a:r>
              <a:rPr lang="en-NZ" sz="1600" dirty="0">
                <a:solidFill>
                  <a:schemeClr val="bg1"/>
                </a:solidFill>
              </a:rPr>
              <a:t>.</a:t>
            </a:r>
          </a:p>
          <a:p>
            <a:endParaRPr lang="en-NZ" sz="1600" u="sng" dirty="0">
              <a:solidFill>
                <a:srgbClr val="FFFF00"/>
              </a:solidFill>
            </a:endParaRPr>
          </a:p>
        </p:txBody>
      </p:sp>
    </p:spTree>
    <p:extLst>
      <p:ext uri="{BB962C8B-B14F-4D97-AF65-F5344CB8AC3E}">
        <p14:creationId xmlns:p14="http://schemas.microsoft.com/office/powerpoint/2010/main" val="1263358194"/>
      </p:ext>
    </p:extLst>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NZ" sz="3200" b="0" dirty="0" smtClean="0">
                <a:solidFill>
                  <a:srgbClr val="00B0F0"/>
                </a:solidFill>
                <a:cs typeface="Arial" panose="020B0604020202020204" pitchFamily="34" charset="0"/>
              </a:rPr>
              <a:t>In practise – post August 2019?</a:t>
            </a:r>
            <a:endParaRPr lang="en-US" altLang="en-US" sz="3200" b="0" dirty="0">
              <a:solidFill>
                <a:srgbClr val="00B0F0"/>
              </a:solidFill>
              <a:latin typeface="Berlin Sans FB" panose="020E0602020502020306" pitchFamily="34" charset="0"/>
              <a:ea typeface="Calibri" panose="020F0502020204030204" pitchFamily="34" charset="0"/>
              <a:cs typeface="Times New Roman" panose="02020603050405020304" pitchFamily="18" charset="0"/>
            </a:endParaRPr>
          </a:p>
        </p:txBody>
      </p:sp>
      <p:sp useBgFill="1">
        <p:nvSpPr>
          <p:cNvPr id="13315" name="Content Placeholder 2"/>
          <p:cNvSpPr>
            <a:spLocks noGrp="1"/>
          </p:cNvSpPr>
          <p:nvPr>
            <p:ph idx="1"/>
          </p:nvPr>
        </p:nvSpPr>
        <p:spPr>
          <a:xfrm>
            <a:off x="431800" y="1261641"/>
            <a:ext cx="8347075" cy="5388397"/>
          </a:xfrm>
        </p:spPr>
        <p:txBody>
          <a:bodyPr/>
          <a:lstStyle/>
          <a:p>
            <a:pPr marL="0" indent="0">
              <a:buNone/>
            </a:pPr>
            <a:r>
              <a:rPr lang="en-US" altLang="en-US" b="1" u="sng" dirty="0" smtClean="0">
                <a:solidFill>
                  <a:srgbClr val="002060"/>
                </a:solidFill>
              </a:rPr>
              <a:t>For Non-Ratemaking Agreements:</a:t>
            </a:r>
            <a:r>
              <a:rPr lang="en-US" altLang="en-US" b="1" dirty="0">
                <a:solidFill>
                  <a:srgbClr val="002060"/>
                </a:solidFill>
              </a:rPr>
              <a:t> </a:t>
            </a:r>
            <a:r>
              <a:rPr lang="en-US" altLang="en-US" b="1" dirty="0" smtClean="0">
                <a:solidFill>
                  <a:srgbClr val="002060"/>
                </a:solidFill>
              </a:rPr>
              <a:t> </a:t>
            </a:r>
          </a:p>
          <a:p>
            <a:pPr marL="0" indent="0">
              <a:buNone/>
            </a:pPr>
            <a:r>
              <a:rPr lang="en-US" altLang="en-US" b="1" dirty="0" smtClean="0">
                <a:solidFill>
                  <a:srgbClr val="002060"/>
                </a:solidFill>
              </a:rPr>
              <a:t>Exempt from Part 2, Commerce Act 1986 (as amended) </a:t>
            </a:r>
            <a:r>
              <a:rPr lang="en-US" altLang="en-US" b="1" u="sng" dirty="0" smtClean="0">
                <a:solidFill>
                  <a:srgbClr val="002060"/>
                </a:solidFill>
              </a:rPr>
              <a:t>if</a:t>
            </a:r>
            <a:r>
              <a:rPr lang="en-US" altLang="en-US" b="1" dirty="0" smtClean="0">
                <a:solidFill>
                  <a:srgbClr val="002060"/>
                </a:solidFill>
              </a:rPr>
              <a:t>:</a:t>
            </a:r>
          </a:p>
          <a:p>
            <a:pPr>
              <a:buFont typeface="Arial" panose="020B0604020202020204" pitchFamily="34" charset="0"/>
              <a:buChar char="•"/>
            </a:pPr>
            <a:r>
              <a:rPr lang="en-US" altLang="en-US" sz="1600" b="1" dirty="0" smtClean="0">
                <a:solidFill>
                  <a:srgbClr val="002060"/>
                </a:solidFill>
              </a:rPr>
              <a:t>Within the list of permitted forms of co-operation, or activities ancillary to those permitted forms of co-operation; and </a:t>
            </a:r>
          </a:p>
          <a:p>
            <a:pPr>
              <a:buFont typeface="Arial" panose="020B0604020202020204" pitchFamily="34" charset="0"/>
              <a:buChar char="•"/>
            </a:pPr>
            <a:r>
              <a:rPr lang="en-US" altLang="en-US" sz="1600" b="1" dirty="0" smtClean="0">
                <a:solidFill>
                  <a:srgbClr val="002060"/>
                </a:solidFill>
              </a:rPr>
              <a:t>Provides improved services</a:t>
            </a:r>
            <a:r>
              <a:rPr lang="en-US" altLang="en-US" b="1" dirty="0" smtClean="0">
                <a:solidFill>
                  <a:srgbClr val="002060"/>
                </a:solidFill>
              </a:rPr>
              <a:t>.</a:t>
            </a:r>
          </a:p>
          <a:p>
            <a:pPr marL="0" indent="0">
              <a:buNone/>
            </a:pPr>
            <a:endParaRPr lang="en-US" altLang="en-US" dirty="0">
              <a:solidFill>
                <a:srgbClr val="002060"/>
              </a:solidFill>
            </a:endParaRPr>
          </a:p>
          <a:p>
            <a:pPr marL="0" indent="0">
              <a:buNone/>
            </a:pPr>
            <a:endParaRPr lang="en-US" altLang="en-US" u="sng" dirty="0" smtClean="0">
              <a:solidFill>
                <a:srgbClr val="002060"/>
              </a:solidFill>
            </a:endParaRPr>
          </a:p>
          <a:p>
            <a:pPr marL="0" indent="0">
              <a:buNone/>
            </a:pPr>
            <a:endParaRPr lang="en-US" altLang="en-US" u="sng" dirty="0">
              <a:solidFill>
                <a:srgbClr val="002060"/>
              </a:solidFill>
            </a:endParaRPr>
          </a:p>
          <a:p>
            <a:pPr marL="0" indent="0">
              <a:buNone/>
            </a:pPr>
            <a:endParaRPr lang="en-US" altLang="en-US" u="sng" dirty="0" smtClean="0">
              <a:solidFill>
                <a:srgbClr val="002060"/>
              </a:solidFill>
            </a:endParaRPr>
          </a:p>
          <a:p>
            <a:pPr marL="0" indent="0">
              <a:buNone/>
            </a:pPr>
            <a:endParaRPr lang="en-US" altLang="en-US" u="sng" dirty="0">
              <a:solidFill>
                <a:srgbClr val="002060"/>
              </a:solidFill>
            </a:endParaRPr>
          </a:p>
          <a:p>
            <a:pPr marL="0" indent="0">
              <a:buNone/>
            </a:pPr>
            <a:endParaRPr lang="en-US" altLang="en-US" u="sng" dirty="0" smtClean="0">
              <a:solidFill>
                <a:srgbClr val="002060"/>
              </a:solidFill>
            </a:endParaRPr>
          </a:p>
          <a:p>
            <a:pPr marL="0" indent="0">
              <a:buNone/>
            </a:pPr>
            <a:endParaRPr lang="en-US" altLang="en-US" b="1" u="sng" dirty="0" smtClean="0">
              <a:solidFill>
                <a:srgbClr val="002060"/>
              </a:solidFill>
            </a:endParaRPr>
          </a:p>
          <a:p>
            <a:pPr marL="0" indent="0">
              <a:buNone/>
            </a:pPr>
            <a:r>
              <a:rPr lang="en-US" altLang="en-US" b="1" u="sng" dirty="0" smtClean="0">
                <a:solidFill>
                  <a:srgbClr val="002060"/>
                </a:solidFill>
              </a:rPr>
              <a:t>For Ratemaking Agreements:</a:t>
            </a:r>
          </a:p>
          <a:p>
            <a:pPr>
              <a:buFont typeface="Arial" panose="020B0604020202020204" pitchFamily="34" charset="0"/>
              <a:buChar char="•"/>
            </a:pPr>
            <a:r>
              <a:rPr lang="en-US" altLang="en-US" b="1" dirty="0" smtClean="0">
                <a:solidFill>
                  <a:srgbClr val="002060"/>
                </a:solidFill>
              </a:rPr>
              <a:t>Can self-assess as non-infringing (i.e. demonstrably not for the dominant purpose of lessening competition);</a:t>
            </a:r>
          </a:p>
          <a:p>
            <a:pPr>
              <a:buFont typeface="Arial" panose="020B0604020202020204" pitchFamily="34" charset="0"/>
              <a:buChar char="•"/>
            </a:pPr>
            <a:r>
              <a:rPr lang="en-US" altLang="en-US" b="1" dirty="0" smtClean="0">
                <a:solidFill>
                  <a:srgbClr val="002060"/>
                </a:solidFill>
              </a:rPr>
              <a:t>Can seek Commerce Commission clearance or authorization for forms of ratemaking/pricing agreements</a:t>
            </a:r>
            <a:endParaRPr lang="en-US" altLang="en-US" b="1" dirty="0">
              <a:solidFill>
                <a:srgbClr val="002060"/>
              </a:solidFill>
            </a:endParaRPr>
          </a:p>
        </p:txBody>
      </p:sp>
    </p:spTree>
    <p:extLst>
      <p:ext uri="{BB962C8B-B14F-4D97-AF65-F5344CB8AC3E}">
        <p14:creationId xmlns:p14="http://schemas.microsoft.com/office/powerpoint/2010/main" val="719766147"/>
      </p:ext>
    </p:extLst>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1A320F-D485-48E5-9439-C52D729E722F}" type="slidenum">
              <a:rPr lang="en-US" smtClean="0"/>
              <a:pPr>
                <a:defRPr/>
              </a:pPr>
              <a:t>18</a:t>
            </a:fld>
            <a:endParaRPr lang="en-US"/>
          </a:p>
        </p:txBody>
      </p:sp>
    </p:spTree>
    <p:extLst>
      <p:ext uri="{BB962C8B-B14F-4D97-AF65-F5344CB8AC3E}">
        <p14:creationId xmlns:p14="http://schemas.microsoft.com/office/powerpoint/2010/main" val="3179943744"/>
      </p:ext>
    </p:extLst>
  </p:cSld>
  <p:clrMapOvr>
    <a:masterClrMapping/>
  </p:clrMapOvr>
  <p:transition>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3200" b="0" dirty="0" smtClean="0">
                <a:solidFill>
                  <a:srgbClr val="00B0F0"/>
                </a:solidFill>
                <a:latin typeface="+mn-lt"/>
                <a:ea typeface="Calibri" panose="020F0502020204030204" pitchFamily="34" charset="0"/>
                <a:cs typeface="Times New Roman" panose="02020603050405020304" pitchFamily="18" charset="0"/>
              </a:rPr>
              <a:t>Scope</a:t>
            </a:r>
            <a:endParaRPr lang="en-US" sz="3200" b="0" dirty="0">
              <a:solidFill>
                <a:srgbClr val="00B0F0"/>
              </a:solidFill>
              <a:latin typeface="+mn-lt"/>
              <a:ea typeface="Calibri" panose="020F0502020204030204" pitchFamily="34" charset="0"/>
              <a:cs typeface="Times New Roman" panose="02020603050405020304" pitchFamily="18"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4"/>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4"/>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2</a:t>
            </a:fld>
            <a:endParaRPr lang="en-US" altLang="en-US" sz="1200" dirty="0" smtClean="0"/>
          </a:p>
        </p:txBody>
      </p:sp>
      <p:sp>
        <p:nvSpPr>
          <p:cNvPr id="3" name="TextBox 2"/>
          <p:cNvSpPr txBox="1"/>
          <p:nvPr/>
        </p:nvSpPr>
        <p:spPr>
          <a:xfrm>
            <a:off x="3310359" y="1086585"/>
            <a:ext cx="5747916" cy="4609147"/>
          </a:xfrm>
          <a:prstGeom prst="rect">
            <a:avLst/>
          </a:prstGeom>
          <a:noFill/>
        </p:spPr>
        <p:txBody>
          <a:bodyPr wrap="square" rtlCol="0">
            <a:spAutoFit/>
          </a:bodyPr>
          <a:lstStyle/>
          <a:p>
            <a:pPr>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US" sz="2000" b="0" dirty="0" smtClean="0">
              <a:solidFill>
                <a:schemeClr val="tx1"/>
              </a:solidFill>
              <a:ea typeface="Calibri" panose="020F0502020204030204" pitchFamily="34" charset="0"/>
              <a:cs typeface="Arial" panose="020B0604020202020204" pitchFamily="34" charset="0"/>
            </a:endParaRPr>
          </a:p>
          <a:p>
            <a:pPr>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US" sz="2000" b="0" dirty="0">
              <a:solidFill>
                <a:schemeClr val="tx1"/>
              </a:solidFill>
              <a:ea typeface="Calibri" panose="020F0502020204030204" pitchFamily="34" charset="0"/>
              <a:cs typeface="Arial" panose="020B0604020202020204" pitchFamily="34" charset="0"/>
            </a:endParaRPr>
          </a:p>
          <a:p>
            <a:pPr>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2000" dirty="0" smtClean="0">
                <a:solidFill>
                  <a:schemeClr val="bg2"/>
                </a:solidFill>
                <a:ea typeface="Calibri" panose="020F0502020204030204" pitchFamily="34" charset="0"/>
                <a:cs typeface="Arial" panose="020B0604020202020204" pitchFamily="34" charset="0"/>
              </a:rPr>
              <a:t>Regional scene-setter:</a:t>
            </a:r>
          </a:p>
          <a:p>
            <a:pPr marL="285750" indent="-28575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	Participants/ships/routes/collaborative arrangements</a:t>
            </a:r>
          </a:p>
          <a:p>
            <a:pPr>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2000" dirty="0" smtClean="0">
                <a:solidFill>
                  <a:schemeClr val="bg2"/>
                </a:solidFill>
                <a:ea typeface="Calibri" panose="020F0502020204030204" pitchFamily="34" charset="0"/>
                <a:cs typeface="Arial" panose="020B0604020202020204" pitchFamily="34" charset="0"/>
              </a:rPr>
              <a:t>Some regional regimes</a:t>
            </a:r>
          </a:p>
          <a:p>
            <a:pPr marL="342900" indent="-34290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New Zealand - pre August 2017</a:t>
            </a:r>
          </a:p>
          <a:p>
            <a:pPr marL="342900" indent="-34290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Cook Islands</a:t>
            </a:r>
          </a:p>
          <a:p>
            <a:pPr marL="342900" indent="-34290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American Samoa</a:t>
            </a:r>
          </a:p>
          <a:p>
            <a:pPr marL="342900" indent="-34290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Australia</a:t>
            </a:r>
          </a:p>
          <a:p>
            <a:pPr marL="342900" indent="-342900">
              <a:lnSpc>
                <a:spcPct val="107000"/>
              </a:lnSpc>
              <a:spcBef>
                <a:spcPts val="0"/>
              </a:spcBef>
              <a:spcAft>
                <a:spcPts val="80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600" dirty="0" smtClean="0">
                <a:solidFill>
                  <a:schemeClr val="bg2"/>
                </a:solidFill>
                <a:ea typeface="Calibri" panose="020F0502020204030204" pitchFamily="34" charset="0"/>
                <a:cs typeface="Arial" panose="020B0604020202020204" pitchFamily="34" charset="0"/>
              </a:rPr>
              <a:t>Licenses etc.</a:t>
            </a:r>
          </a:p>
          <a:p>
            <a:pPr>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2000" dirty="0" smtClean="0">
                <a:solidFill>
                  <a:schemeClr val="bg2"/>
                </a:solidFill>
                <a:ea typeface="Calibri" panose="020F0502020204030204" pitchFamily="34" charset="0"/>
                <a:cs typeface="Arial" panose="020B0604020202020204" pitchFamily="34" charset="0"/>
              </a:rPr>
              <a:t>New Zealand - post August 2019</a:t>
            </a:r>
            <a:endParaRPr lang="en-US" sz="2000" dirty="0">
              <a:solidFill>
                <a:schemeClr val="bg2"/>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77406010"/>
      </p:ext>
    </p:extLst>
  </p:cSld>
  <p:clrMapOvr>
    <a:masterClrMapping/>
  </p:clrMapOvr>
  <p:transition>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200" b="0" dirty="0" smtClean="0">
                <a:solidFill>
                  <a:srgbClr val="00B0F0"/>
                </a:solidFill>
              </a:rPr>
              <a:t>Lines, ships and routes</a:t>
            </a:r>
            <a:endParaRPr lang="en-NZ" sz="3200" b="0" dirty="0">
              <a:solidFill>
                <a:srgbClr val="00B0F0"/>
              </a:solidFill>
            </a:endParaRPr>
          </a:p>
        </p:txBody>
      </p:sp>
      <p:sp>
        <p:nvSpPr>
          <p:cNvPr id="3" name="Content Placeholder 2"/>
          <p:cNvSpPr>
            <a:spLocks noGrp="1"/>
          </p:cNvSpPr>
          <p:nvPr>
            <p:ph sz="half" idx="1"/>
          </p:nvPr>
        </p:nvSpPr>
        <p:spPr/>
        <p:txBody>
          <a:bodyPr/>
          <a:lstStyle/>
          <a:p>
            <a:pPr marL="0" indent="0">
              <a:buNone/>
            </a:pPr>
            <a:r>
              <a:rPr lang="en-NZ" dirty="0" smtClean="0">
                <a:solidFill>
                  <a:schemeClr val="bg2"/>
                </a:solidFill>
              </a:rPr>
              <a:t>0</a:t>
            </a:r>
            <a:endParaRPr lang="en-NZ" dirty="0">
              <a:solidFill>
                <a:schemeClr val="bg2"/>
              </a:solidFill>
            </a:endParaRPr>
          </a:p>
        </p:txBody>
      </p:sp>
      <p:sp>
        <p:nvSpPr>
          <p:cNvPr id="4" name="Content Placeholder 3"/>
          <p:cNvSpPr>
            <a:spLocks noGrp="1"/>
          </p:cNvSpPr>
          <p:nvPr>
            <p:ph sz="half" idx="2"/>
          </p:nvPr>
        </p:nvSpPr>
        <p:spPr>
          <a:xfrm>
            <a:off x="2766350" y="1422400"/>
            <a:ext cx="6012526" cy="5227638"/>
          </a:xfrm>
        </p:spPr>
        <p:txBody>
          <a:bodyPr/>
          <a:lstStyle/>
          <a:p>
            <a:endParaRPr lang="en-NZ" sz="1600" b="1" dirty="0" smtClean="0"/>
          </a:p>
          <a:p>
            <a:r>
              <a:rPr lang="en-NZ" sz="1600" b="1" dirty="0" smtClean="0"/>
              <a:t>American Samoa</a:t>
            </a:r>
            <a:r>
              <a:rPr lang="en-NZ" sz="1600" dirty="0" smtClean="0"/>
              <a:t>, Australia, </a:t>
            </a:r>
            <a:r>
              <a:rPr lang="en-NZ" sz="1600" b="1" dirty="0" smtClean="0"/>
              <a:t>Cook Islands</a:t>
            </a:r>
            <a:r>
              <a:rPr lang="en-NZ" sz="1600" dirty="0" smtClean="0"/>
              <a:t>, </a:t>
            </a:r>
            <a:r>
              <a:rPr lang="en-NZ" sz="1600" b="1" dirty="0" smtClean="0"/>
              <a:t>Fiji</a:t>
            </a:r>
            <a:r>
              <a:rPr lang="en-NZ" sz="1600" dirty="0" smtClean="0"/>
              <a:t>, Nauru, </a:t>
            </a:r>
            <a:r>
              <a:rPr lang="en-NZ" sz="1600" b="1" dirty="0" smtClean="0"/>
              <a:t>Niue</a:t>
            </a:r>
            <a:r>
              <a:rPr lang="en-NZ" sz="1600" dirty="0" smtClean="0"/>
              <a:t>, </a:t>
            </a:r>
            <a:r>
              <a:rPr lang="en-NZ" sz="1600" b="1" dirty="0" smtClean="0"/>
              <a:t>NZ</a:t>
            </a:r>
            <a:r>
              <a:rPr lang="en-NZ" sz="1600" dirty="0" smtClean="0"/>
              <a:t>, </a:t>
            </a:r>
            <a:r>
              <a:rPr lang="en-NZ" sz="1600" b="1" dirty="0" smtClean="0"/>
              <a:t>Samoa</a:t>
            </a:r>
            <a:r>
              <a:rPr lang="en-NZ" sz="1600" dirty="0" smtClean="0"/>
              <a:t>, </a:t>
            </a:r>
            <a:r>
              <a:rPr lang="en-NZ" sz="1600" dirty="0"/>
              <a:t>Solomon </a:t>
            </a:r>
            <a:r>
              <a:rPr lang="en-NZ" sz="1600" dirty="0" smtClean="0"/>
              <a:t>Islands, Tahiti, </a:t>
            </a:r>
            <a:r>
              <a:rPr lang="en-NZ" sz="1600" b="1" dirty="0" smtClean="0"/>
              <a:t>Tonga</a:t>
            </a:r>
            <a:r>
              <a:rPr lang="en-NZ" sz="1600" dirty="0" smtClean="0"/>
              <a:t>, Tuvalu, Vanuatu </a:t>
            </a:r>
            <a:endParaRPr lang="en-NZ" sz="1600" dirty="0"/>
          </a:p>
          <a:p>
            <a:endParaRPr lang="en-NZ" sz="1600" dirty="0" smtClean="0"/>
          </a:p>
          <a:p>
            <a:r>
              <a:rPr lang="en-NZ" sz="1600" b="1" dirty="0" smtClean="0"/>
              <a:t>American </a:t>
            </a:r>
            <a:r>
              <a:rPr lang="en-NZ" sz="1600" b="1" dirty="0"/>
              <a:t>Samoa</a:t>
            </a:r>
            <a:r>
              <a:rPr lang="en-NZ" sz="1600" dirty="0"/>
              <a:t>, </a:t>
            </a:r>
            <a:r>
              <a:rPr lang="en-NZ" sz="1600" b="1" dirty="0"/>
              <a:t>Australia</a:t>
            </a:r>
            <a:r>
              <a:rPr lang="en-NZ" sz="1600" dirty="0" smtClean="0"/>
              <a:t>, </a:t>
            </a:r>
            <a:r>
              <a:rPr lang="en-NZ" sz="1600" b="1" dirty="0"/>
              <a:t>Fiji</a:t>
            </a:r>
            <a:r>
              <a:rPr lang="en-NZ" sz="1600" dirty="0"/>
              <a:t>, </a:t>
            </a:r>
            <a:r>
              <a:rPr lang="en-NZ" sz="1600" b="1" dirty="0"/>
              <a:t>Nauru</a:t>
            </a:r>
            <a:r>
              <a:rPr lang="en-NZ" sz="1600" dirty="0" smtClean="0"/>
              <a:t>, </a:t>
            </a:r>
            <a:r>
              <a:rPr lang="en-NZ" sz="1600" b="1" dirty="0" smtClean="0"/>
              <a:t>Norfolk Island</a:t>
            </a:r>
            <a:r>
              <a:rPr lang="en-NZ" sz="1600" dirty="0" smtClean="0"/>
              <a:t>, </a:t>
            </a:r>
            <a:r>
              <a:rPr lang="en-NZ" sz="1600" b="1" dirty="0" smtClean="0"/>
              <a:t>NZ</a:t>
            </a:r>
            <a:r>
              <a:rPr lang="en-NZ" sz="1600" dirty="0"/>
              <a:t>, </a:t>
            </a:r>
            <a:r>
              <a:rPr lang="en-NZ" sz="1600" b="1" dirty="0"/>
              <a:t>Samoa</a:t>
            </a:r>
            <a:r>
              <a:rPr lang="en-NZ" sz="1600" dirty="0"/>
              <a:t>, </a:t>
            </a:r>
            <a:r>
              <a:rPr lang="en-NZ" sz="1600" b="1" dirty="0"/>
              <a:t>Solomon </a:t>
            </a:r>
            <a:r>
              <a:rPr lang="en-NZ" sz="1600" b="1" dirty="0" smtClean="0"/>
              <a:t>Islands</a:t>
            </a:r>
            <a:r>
              <a:rPr lang="en-NZ" sz="1600" dirty="0" smtClean="0"/>
              <a:t>, </a:t>
            </a:r>
            <a:r>
              <a:rPr lang="en-NZ" sz="1600" b="1" dirty="0" smtClean="0"/>
              <a:t>Vanuatu</a:t>
            </a:r>
            <a:r>
              <a:rPr lang="en-NZ" sz="1600" dirty="0" smtClean="0"/>
              <a:t> </a:t>
            </a:r>
          </a:p>
          <a:p>
            <a:endParaRPr lang="en-NZ" sz="1600" dirty="0"/>
          </a:p>
          <a:p>
            <a:r>
              <a:rPr lang="en-NZ" sz="1600" b="1" dirty="0" smtClean="0"/>
              <a:t>American </a:t>
            </a:r>
            <a:r>
              <a:rPr lang="en-NZ" sz="1600" b="1" dirty="0"/>
              <a:t>Samoa, Australia</a:t>
            </a:r>
            <a:r>
              <a:rPr lang="en-NZ" sz="1600" dirty="0"/>
              <a:t>, Cook Islands, </a:t>
            </a:r>
            <a:r>
              <a:rPr lang="en-NZ" sz="1600" b="1" dirty="0"/>
              <a:t>Fiji</a:t>
            </a:r>
            <a:r>
              <a:rPr lang="en-NZ" sz="1600" dirty="0"/>
              <a:t>, </a:t>
            </a:r>
            <a:r>
              <a:rPr lang="en-NZ" sz="1600" dirty="0" smtClean="0"/>
              <a:t>NZ</a:t>
            </a:r>
            <a:r>
              <a:rPr lang="en-NZ" sz="1600" dirty="0"/>
              <a:t>, </a:t>
            </a:r>
            <a:r>
              <a:rPr lang="en-NZ" sz="1600" dirty="0" smtClean="0"/>
              <a:t>PNG, </a:t>
            </a:r>
            <a:r>
              <a:rPr lang="en-NZ" sz="1600" b="1" dirty="0" smtClean="0"/>
              <a:t>Samoa</a:t>
            </a:r>
            <a:r>
              <a:rPr lang="en-NZ" sz="1600" dirty="0"/>
              <a:t>, </a:t>
            </a:r>
            <a:r>
              <a:rPr lang="en-NZ" sz="1600" dirty="0" smtClean="0"/>
              <a:t>Tonga  </a:t>
            </a:r>
            <a:endParaRPr lang="en-NZ" sz="1600" dirty="0"/>
          </a:p>
          <a:p>
            <a:pPr marL="0" indent="0">
              <a:buNone/>
            </a:pPr>
            <a:endParaRPr lang="en-NZ" sz="1600" dirty="0" smtClean="0"/>
          </a:p>
          <a:p>
            <a:r>
              <a:rPr lang="en-NZ" sz="1600" b="1" dirty="0" smtClean="0"/>
              <a:t>American </a:t>
            </a:r>
            <a:r>
              <a:rPr lang="en-NZ" sz="1600" b="1" dirty="0"/>
              <a:t>Samoa</a:t>
            </a:r>
            <a:r>
              <a:rPr lang="en-NZ" sz="1600" dirty="0"/>
              <a:t>, Australia, </a:t>
            </a:r>
            <a:r>
              <a:rPr lang="en-NZ" sz="1600" dirty="0" smtClean="0"/>
              <a:t>Cook </a:t>
            </a:r>
            <a:r>
              <a:rPr lang="en-NZ" sz="1600" dirty="0"/>
              <a:t>Islands, </a:t>
            </a:r>
            <a:r>
              <a:rPr lang="en-NZ" sz="1600" b="1" dirty="0" smtClean="0"/>
              <a:t>Fiji</a:t>
            </a:r>
            <a:r>
              <a:rPr lang="en-NZ" sz="1600" dirty="0" smtClean="0"/>
              <a:t>, </a:t>
            </a:r>
            <a:r>
              <a:rPr lang="en-NZ" sz="1600" b="1" dirty="0" smtClean="0"/>
              <a:t>New Caledonia</a:t>
            </a:r>
            <a:r>
              <a:rPr lang="en-NZ" sz="1600" dirty="0" smtClean="0"/>
              <a:t>, </a:t>
            </a:r>
            <a:r>
              <a:rPr lang="en-NZ" sz="1600" dirty="0"/>
              <a:t>Norfolk Island, </a:t>
            </a:r>
            <a:r>
              <a:rPr lang="en-NZ" sz="1600" b="1" dirty="0" smtClean="0"/>
              <a:t>NZ</a:t>
            </a:r>
            <a:r>
              <a:rPr lang="en-NZ" sz="1600" dirty="0" smtClean="0"/>
              <a:t>, Samoa</a:t>
            </a:r>
            <a:r>
              <a:rPr lang="en-NZ" sz="1600" dirty="0"/>
              <a:t>, Solomon Islands, </a:t>
            </a:r>
            <a:r>
              <a:rPr lang="en-NZ" sz="1600" b="1" dirty="0"/>
              <a:t>Tahiti</a:t>
            </a:r>
            <a:r>
              <a:rPr lang="en-NZ" sz="1600" dirty="0"/>
              <a:t>, </a:t>
            </a:r>
            <a:r>
              <a:rPr lang="en-NZ" sz="1600" b="1" dirty="0" smtClean="0"/>
              <a:t>Tonga</a:t>
            </a:r>
            <a:r>
              <a:rPr lang="en-NZ" sz="1600" dirty="0"/>
              <a:t>, </a:t>
            </a:r>
            <a:r>
              <a:rPr lang="en-NZ" sz="1600" b="1" dirty="0" smtClean="0"/>
              <a:t>Tuvalu</a:t>
            </a:r>
            <a:r>
              <a:rPr lang="en-NZ" sz="1600" dirty="0" smtClean="0"/>
              <a:t>, </a:t>
            </a:r>
            <a:r>
              <a:rPr lang="en-NZ" sz="1600" b="1" dirty="0" smtClean="0"/>
              <a:t>Vanuatu</a:t>
            </a:r>
            <a:r>
              <a:rPr lang="en-NZ" sz="1600" dirty="0" smtClean="0"/>
              <a:t>, </a:t>
            </a:r>
            <a:r>
              <a:rPr lang="en-NZ" sz="1600" b="1" dirty="0" smtClean="0"/>
              <a:t>Wallis &amp; Futuna </a:t>
            </a:r>
          </a:p>
          <a:p>
            <a:endParaRPr lang="en-NZ" sz="1600" b="1" dirty="0" smtClean="0"/>
          </a:p>
          <a:p>
            <a:r>
              <a:rPr lang="en-NZ" sz="1600" dirty="0"/>
              <a:t>American Samoa, </a:t>
            </a:r>
            <a:r>
              <a:rPr lang="en-NZ" sz="1600" b="1" dirty="0"/>
              <a:t>Australia</a:t>
            </a:r>
            <a:r>
              <a:rPr lang="en-NZ" sz="1600" dirty="0"/>
              <a:t>, </a:t>
            </a:r>
            <a:r>
              <a:rPr lang="en-NZ" sz="1600" b="1" dirty="0" smtClean="0"/>
              <a:t>New Caledonia</a:t>
            </a:r>
            <a:r>
              <a:rPr lang="en-NZ" sz="1600" dirty="0" smtClean="0"/>
              <a:t>, </a:t>
            </a:r>
            <a:r>
              <a:rPr lang="en-NZ" sz="1600" b="1" dirty="0" smtClean="0"/>
              <a:t>NZ</a:t>
            </a:r>
            <a:r>
              <a:rPr lang="en-NZ" sz="1600" dirty="0"/>
              <a:t>, </a:t>
            </a:r>
            <a:r>
              <a:rPr lang="en-NZ" sz="1600" b="1" dirty="0" smtClean="0"/>
              <a:t>PNG</a:t>
            </a:r>
            <a:r>
              <a:rPr lang="en-NZ" sz="1600" dirty="0" smtClean="0"/>
              <a:t>, Samoa</a:t>
            </a:r>
            <a:r>
              <a:rPr lang="en-NZ" sz="1600" dirty="0"/>
              <a:t>, </a:t>
            </a:r>
            <a:r>
              <a:rPr lang="en-NZ" sz="1600" b="1" dirty="0"/>
              <a:t>Solomon Islands</a:t>
            </a:r>
            <a:r>
              <a:rPr lang="en-NZ" sz="1600" dirty="0"/>
              <a:t>, </a:t>
            </a:r>
            <a:r>
              <a:rPr lang="en-NZ" sz="1600" dirty="0" smtClean="0"/>
              <a:t>Tonga</a:t>
            </a:r>
            <a:r>
              <a:rPr lang="en-NZ" sz="1600" dirty="0"/>
              <a:t>, </a:t>
            </a:r>
            <a:r>
              <a:rPr lang="en-NZ" sz="1600" dirty="0" smtClean="0"/>
              <a:t>Wallis </a:t>
            </a:r>
            <a:r>
              <a:rPr lang="en-NZ" sz="1600" dirty="0"/>
              <a:t>&amp; Futuna </a:t>
            </a:r>
          </a:p>
          <a:p>
            <a:pPr marL="0" indent="0">
              <a:buNone/>
            </a:pPr>
            <a:endParaRPr lang="en-NZ" sz="1600" dirty="0" smtClean="0"/>
          </a:p>
          <a:p>
            <a:pPr marL="0" indent="0">
              <a:buNone/>
            </a:pPr>
            <a:endParaRPr lang="en-NZ" sz="1600" dirty="0" smtClean="0"/>
          </a:p>
          <a:p>
            <a:endParaRPr lang="en-NZ" sz="1600" dirty="0" smtClean="0"/>
          </a:p>
          <a:p>
            <a:endParaRPr lang="en-NZ" sz="1600" dirty="0" smtClean="0"/>
          </a:p>
          <a:p>
            <a:pPr marL="0" indent="0">
              <a:buNone/>
            </a:pPr>
            <a:endParaRPr lang="en-NZ" sz="1600" dirty="0" smtClean="0"/>
          </a:p>
          <a:p>
            <a:endParaRPr lang="en-NZ" sz="1600" dirty="0"/>
          </a:p>
          <a:p>
            <a:endParaRPr lang="en-NZ" sz="1600" dirty="0" smtClean="0"/>
          </a:p>
          <a:p>
            <a:endParaRPr lang="en-NZ" sz="1600" dirty="0"/>
          </a:p>
        </p:txBody>
      </p:sp>
      <p:sp>
        <p:nvSpPr>
          <p:cNvPr id="5" name="Slide Number Placeholder 4"/>
          <p:cNvSpPr>
            <a:spLocks noGrp="1"/>
          </p:cNvSpPr>
          <p:nvPr>
            <p:ph type="sldNum" sz="quarter" idx="10"/>
          </p:nvPr>
        </p:nvSpPr>
        <p:spPr/>
        <p:txBody>
          <a:bodyPr/>
          <a:lstStyle/>
          <a:p>
            <a:pPr>
              <a:defRPr/>
            </a:pPr>
            <a:fld id="{ABC5FF44-7EA1-4137-9A89-9C57CE8FF927}" type="slidenum">
              <a:rPr lang="en-US" smtClean="0"/>
              <a:pPr>
                <a:defRPr/>
              </a:pPr>
              <a:t>3</a:t>
            </a:fld>
            <a:endParaRPr lang="en-US" dirty="0"/>
          </a:p>
        </p:txBody>
      </p:sp>
      <p:pic>
        <p:nvPicPr>
          <p:cNvPr id="6" name="Picture 5" descr="MATSON_LO_rgb"/>
          <p:cNvPicPr/>
          <p:nvPr/>
        </p:nvPicPr>
        <p:blipFill>
          <a:blip r:embed="rId2" cstate="print"/>
          <a:srcRect/>
          <a:stretch>
            <a:fillRect/>
          </a:stretch>
        </p:blipFill>
        <p:spPr bwMode="auto">
          <a:xfrm>
            <a:off x="555970" y="1695450"/>
            <a:ext cx="1486840" cy="567992"/>
          </a:xfrm>
          <a:prstGeom prst="rect">
            <a:avLst/>
          </a:prstGeom>
          <a:noFill/>
          <a:ln w="9525">
            <a:noFill/>
            <a:miter lim="800000"/>
            <a:headEnd/>
            <a:tailEnd/>
          </a:ln>
        </p:spPr>
      </p:pic>
      <p:pic>
        <p:nvPicPr>
          <p:cNvPr id="7" name="Picture 4" descr="https://www.neptunepacific.com/mysite/dist/images/standard/logo-alt.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9" y="2683645"/>
            <a:ext cx="1572895" cy="5204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69" y="3624317"/>
            <a:ext cx="1572895" cy="655365"/>
          </a:xfrm>
          <a:prstGeom prst="rect">
            <a:avLst/>
          </a:prstGeom>
        </p:spPr>
      </p:pic>
      <p:pic>
        <p:nvPicPr>
          <p:cNvPr id="9" name="Picture 8"/>
          <p:cNvPicPr>
            <a:picLocks noChangeAspect="1"/>
          </p:cNvPicPr>
          <p:nvPr/>
        </p:nvPicPr>
        <p:blipFill>
          <a:blip r:embed="rId6"/>
          <a:stretch>
            <a:fillRect/>
          </a:stretch>
        </p:blipFill>
        <p:spPr>
          <a:xfrm>
            <a:off x="555969" y="4615497"/>
            <a:ext cx="1371429" cy="566103"/>
          </a:xfrm>
          <a:prstGeom prst="rect">
            <a:avLst/>
          </a:prstGeom>
        </p:spPr>
      </p:pic>
      <p:pic>
        <p:nvPicPr>
          <p:cNvPr id="10" name="Picture 9"/>
          <p:cNvPicPr>
            <a:picLocks noChangeAspect="1"/>
          </p:cNvPicPr>
          <p:nvPr/>
        </p:nvPicPr>
        <p:blipFill>
          <a:blip r:embed="rId7"/>
          <a:stretch>
            <a:fillRect/>
          </a:stretch>
        </p:blipFill>
        <p:spPr>
          <a:xfrm>
            <a:off x="1107175" y="11013986"/>
            <a:ext cx="356873" cy="456373"/>
          </a:xfrm>
          <a:prstGeom prst="rect">
            <a:avLst/>
          </a:prstGeom>
        </p:spPr>
      </p:pic>
      <p:pic>
        <p:nvPicPr>
          <p:cNvPr id="1026" name="Picture 1" descr="SOF50YEA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969" y="5600699"/>
            <a:ext cx="1486841"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580" y="5450533"/>
            <a:ext cx="1543230" cy="1176857"/>
          </a:xfrm>
          <a:prstGeom prst="rect">
            <a:avLst/>
          </a:prstGeom>
        </p:spPr>
      </p:pic>
    </p:spTree>
    <p:extLst>
      <p:ext uri="{BB962C8B-B14F-4D97-AF65-F5344CB8AC3E}">
        <p14:creationId xmlns:p14="http://schemas.microsoft.com/office/powerpoint/2010/main" val="2727474404"/>
      </p:ext>
    </p:extLst>
  </p:cSld>
  <p:clrMapOvr>
    <a:masterClrMapping/>
  </p:clrMapOvr>
  <p:transition>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solidFill>
                  <a:srgbClr val="00B0F0"/>
                </a:solidFill>
              </a:rPr>
              <a:t>Collaboration?</a:t>
            </a:r>
            <a:endParaRPr lang="en-NZ" sz="3200" b="0" dirty="0">
              <a:solidFill>
                <a:srgbClr val="00B0F0"/>
              </a:solidFill>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US" sz="1800" b="1" dirty="0" smtClean="0">
                <a:solidFill>
                  <a:schemeClr val="bg2"/>
                </a:solidFill>
              </a:rPr>
              <a:t>Joint ventures</a:t>
            </a:r>
          </a:p>
          <a:p>
            <a:pPr>
              <a:buFont typeface="Arial" panose="020B0604020202020204" pitchFamily="34" charset="0"/>
              <a:buChar char="•"/>
            </a:pPr>
            <a:r>
              <a:rPr lang="en-US" sz="1800" b="1" dirty="0" smtClean="0">
                <a:solidFill>
                  <a:schemeClr val="bg2"/>
                </a:solidFill>
              </a:rPr>
              <a:t>Cargo / revenue pooling</a:t>
            </a:r>
          </a:p>
          <a:p>
            <a:pPr>
              <a:buFont typeface="Arial" panose="020B0604020202020204" pitchFamily="34" charset="0"/>
              <a:buChar char="•"/>
            </a:pPr>
            <a:r>
              <a:rPr lang="en-US" sz="1800" b="1" dirty="0" smtClean="0">
                <a:solidFill>
                  <a:schemeClr val="bg2"/>
                </a:solidFill>
              </a:rPr>
              <a:t>Vessel sharing</a:t>
            </a:r>
          </a:p>
          <a:p>
            <a:pPr>
              <a:buFont typeface="Arial" panose="020B0604020202020204" pitchFamily="34" charset="0"/>
              <a:buChar char="•"/>
            </a:pPr>
            <a:r>
              <a:rPr lang="en-US" sz="1800" b="1" dirty="0" smtClean="0">
                <a:solidFill>
                  <a:schemeClr val="bg2"/>
                </a:solidFill>
              </a:rPr>
              <a:t>Connecting carrier agreements</a:t>
            </a:r>
          </a:p>
          <a:p>
            <a:pPr>
              <a:buFont typeface="Arial" panose="020B0604020202020204" pitchFamily="34" charset="0"/>
              <a:buChar char="•"/>
            </a:pPr>
            <a:r>
              <a:rPr lang="en-US" sz="1800" b="1" dirty="0" smtClean="0">
                <a:solidFill>
                  <a:schemeClr val="bg2"/>
                </a:solidFill>
              </a:rPr>
              <a:t>Slot charters</a:t>
            </a:r>
          </a:p>
          <a:p>
            <a:pPr>
              <a:buFont typeface="Arial" panose="020B0604020202020204" pitchFamily="34" charset="0"/>
              <a:buChar char="•"/>
            </a:pPr>
            <a:r>
              <a:rPr lang="en-US" sz="1800" b="1" dirty="0" smtClean="0">
                <a:solidFill>
                  <a:schemeClr val="bg2"/>
                </a:solidFill>
              </a:rPr>
              <a:t>Equipment inter-change</a:t>
            </a:r>
          </a:p>
          <a:p>
            <a:pPr>
              <a:buFont typeface="Arial" panose="020B0604020202020204" pitchFamily="34" charset="0"/>
              <a:buChar char="•"/>
            </a:pPr>
            <a:r>
              <a:rPr lang="en-US" sz="1800" b="1" dirty="0" smtClean="0">
                <a:solidFill>
                  <a:schemeClr val="bg2"/>
                </a:solidFill>
              </a:rPr>
              <a:t>Discussion agreement</a:t>
            </a:r>
          </a:p>
          <a:p>
            <a:pPr>
              <a:buFont typeface="Arial" panose="020B0604020202020204" pitchFamily="34" charset="0"/>
              <a:buChar char="•"/>
            </a:pPr>
            <a:r>
              <a:rPr lang="en-US" sz="1800" b="1" dirty="0" smtClean="0">
                <a:solidFill>
                  <a:schemeClr val="bg2"/>
                </a:solidFill>
              </a:rPr>
              <a:t>FMC registered agreements</a:t>
            </a:r>
            <a:endParaRPr lang="en-NZ" sz="1800" b="1" dirty="0">
              <a:solidFill>
                <a:schemeClr val="bg2"/>
              </a:solidFill>
            </a:endParaRPr>
          </a:p>
        </p:txBody>
      </p:sp>
      <p:sp>
        <p:nvSpPr>
          <p:cNvPr id="4" name="Slide Number Placeholder 3"/>
          <p:cNvSpPr>
            <a:spLocks noGrp="1"/>
          </p:cNvSpPr>
          <p:nvPr>
            <p:ph type="sldNum" sz="quarter" idx="10"/>
          </p:nvPr>
        </p:nvSpPr>
        <p:spPr/>
        <p:txBody>
          <a:bodyPr/>
          <a:lstStyle/>
          <a:p>
            <a:pPr>
              <a:defRPr/>
            </a:pPr>
            <a:fld id="{58F8AC2F-3A2A-4E87-95F4-2CE3F53DFDAE}" type="slidenum">
              <a:rPr lang="en-US" smtClean="0"/>
              <a:pPr>
                <a:defRPr/>
              </a:pPr>
              <a:t>4</a:t>
            </a:fld>
            <a:endParaRPr lang="en-US" dirty="0"/>
          </a:p>
        </p:txBody>
      </p:sp>
    </p:spTree>
    <p:extLst>
      <p:ext uri="{BB962C8B-B14F-4D97-AF65-F5344CB8AC3E}">
        <p14:creationId xmlns:p14="http://schemas.microsoft.com/office/powerpoint/2010/main" val="548401464"/>
      </p:ext>
    </p:extLst>
  </p:cSld>
  <p:clrMapOvr>
    <a:masterClrMapping/>
  </p:clrMapOvr>
  <p:transition>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sz="3200" b="0" dirty="0" smtClean="0">
                <a:solidFill>
                  <a:srgbClr val="00B0F0"/>
                </a:solidFill>
                <a:latin typeface="+mn-lt"/>
                <a:ea typeface="Calibri" panose="020F0502020204030204" pitchFamily="34" charset="0"/>
                <a:cs typeface="Times New Roman" panose="02020603050405020304" pitchFamily="18" charset="0"/>
              </a:rPr>
              <a:t>New Zealand - pre August 2017</a:t>
            </a:r>
            <a:endParaRPr lang="en-US" sz="3200" b="0" dirty="0">
              <a:solidFill>
                <a:srgbClr val="00B0F0"/>
              </a:solidFill>
              <a:latin typeface="+mn-lt"/>
              <a:ea typeface="Calibri" panose="020F0502020204030204" pitchFamily="34" charset="0"/>
              <a:cs typeface="Times New Roman" panose="02020603050405020304" pitchFamily="18"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5</a:t>
            </a:fld>
            <a:endParaRPr lang="en-US" altLang="en-US" sz="1200" dirty="0" smtClean="0"/>
          </a:p>
        </p:txBody>
      </p:sp>
      <p:sp>
        <p:nvSpPr>
          <p:cNvPr id="3" name="TextBox 2"/>
          <p:cNvSpPr txBox="1"/>
          <p:nvPr/>
        </p:nvSpPr>
        <p:spPr>
          <a:xfrm>
            <a:off x="478172" y="1315528"/>
            <a:ext cx="8422547" cy="4184607"/>
          </a:xfrm>
          <a:prstGeom prst="rect">
            <a:avLst/>
          </a:prstGeom>
          <a:noFill/>
        </p:spPr>
        <p:txBody>
          <a:bodyPr wrap="square" rtlCol="0">
            <a:spAutoFit/>
          </a:bodyPr>
          <a:lstStyle/>
          <a:p>
            <a:pPr lvl="0" eaLnBrk="1" fontAlgn="auto" hangingPunct="1">
              <a:lnSpc>
                <a:spcPct val="107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u="sng" dirty="0" smtClean="0">
                <a:solidFill>
                  <a:schemeClr val="tx1"/>
                </a:solidFill>
                <a:ea typeface="Calibri" panose="020F0502020204030204" pitchFamily="34" charset="0"/>
                <a:cs typeface="Arial" panose="020B0604020202020204" pitchFamily="34" charset="0"/>
              </a:rPr>
              <a:t>Section 44, Commerce Act 1986</a:t>
            </a:r>
          </a:p>
          <a:p>
            <a:r>
              <a:rPr lang="en-NZ" sz="1600" dirty="0" smtClean="0">
                <a:solidFill>
                  <a:schemeClr val="tx1"/>
                </a:solidFill>
                <a:cs typeface="Arial" panose="020B0604020202020204" pitchFamily="34" charset="0"/>
              </a:rPr>
              <a:t>(2) Nothing </a:t>
            </a:r>
            <a:r>
              <a:rPr lang="en-NZ" sz="1600" dirty="0">
                <a:solidFill>
                  <a:schemeClr val="tx1"/>
                </a:solidFill>
                <a:cs typeface="Arial" panose="020B0604020202020204" pitchFamily="34" charset="0"/>
              </a:rPr>
              <a:t>in </a:t>
            </a:r>
            <a:r>
              <a:rPr lang="en-NZ" sz="1600" dirty="0" smtClean="0">
                <a:solidFill>
                  <a:schemeClr val="tx1"/>
                </a:solidFill>
                <a:cs typeface="Arial" panose="020B0604020202020204" pitchFamily="34" charset="0"/>
              </a:rPr>
              <a:t>[Part 2 of the Act] </a:t>
            </a:r>
            <a:r>
              <a:rPr lang="en-NZ" sz="1600" dirty="0">
                <a:solidFill>
                  <a:schemeClr val="tx1"/>
                </a:solidFill>
                <a:cs typeface="Arial" panose="020B0604020202020204" pitchFamily="34" charset="0"/>
              </a:rPr>
              <a:t>applies—</a:t>
            </a:r>
          </a:p>
          <a:p>
            <a:endParaRPr lang="en-NZ" sz="1600" dirty="0" smtClean="0">
              <a:solidFill>
                <a:schemeClr val="tx1"/>
              </a:solidFill>
              <a:cs typeface="Arial" panose="020B0604020202020204" pitchFamily="34" charset="0"/>
            </a:endParaRPr>
          </a:p>
          <a:p>
            <a:r>
              <a:rPr lang="en-NZ" sz="1600" dirty="0" smtClean="0">
                <a:solidFill>
                  <a:schemeClr val="tx1"/>
                </a:solidFill>
                <a:cs typeface="Arial" panose="020B0604020202020204" pitchFamily="34" charset="0"/>
              </a:rPr>
              <a:t>(</a:t>
            </a:r>
            <a:r>
              <a:rPr lang="en-NZ" sz="1600" dirty="0">
                <a:solidFill>
                  <a:schemeClr val="tx1"/>
                </a:solidFill>
                <a:cs typeface="Arial" panose="020B0604020202020204" pitchFamily="34" charset="0"/>
              </a:rPr>
              <a:t>a) </a:t>
            </a:r>
            <a:r>
              <a:rPr lang="en-NZ" sz="1600" dirty="0" smtClean="0">
                <a:solidFill>
                  <a:schemeClr val="tx1"/>
                </a:solidFill>
                <a:cs typeface="Arial" panose="020B0604020202020204" pitchFamily="34" charset="0"/>
              </a:rPr>
              <a:t>to </a:t>
            </a:r>
            <a:r>
              <a:rPr lang="en-NZ" sz="1600" dirty="0">
                <a:solidFill>
                  <a:schemeClr val="tx1"/>
                </a:solidFill>
                <a:cs typeface="Arial" panose="020B0604020202020204" pitchFamily="34" charset="0"/>
              </a:rPr>
              <a:t>the entering into of a contract, or arrangement, or arriving at an understanding in so </a:t>
            </a:r>
            <a:r>
              <a:rPr lang="en-NZ" sz="1600" dirty="0" smtClean="0">
                <a:solidFill>
                  <a:schemeClr val="tx1"/>
                </a:solidFill>
                <a:cs typeface="Arial" panose="020B0604020202020204" pitchFamily="34" charset="0"/>
              </a:rPr>
              <a:t>far </a:t>
            </a:r>
            <a:r>
              <a:rPr lang="en-NZ" sz="1600" dirty="0">
                <a:solidFill>
                  <a:schemeClr val="tx1"/>
                </a:solidFill>
                <a:cs typeface="Arial" panose="020B0604020202020204" pitchFamily="34" charset="0"/>
              </a:rPr>
              <a:t>as it contains </a:t>
            </a:r>
            <a:r>
              <a:rPr lang="en-NZ" sz="1600" dirty="0">
                <a:solidFill>
                  <a:srgbClr val="FF0000"/>
                </a:solidFill>
                <a:cs typeface="Arial" panose="020B0604020202020204" pitchFamily="34" charset="0"/>
              </a:rPr>
              <a:t>a provision exclusively for the carriage of goods by sea </a:t>
            </a:r>
            <a:r>
              <a:rPr lang="en-NZ" sz="1600" dirty="0">
                <a:solidFill>
                  <a:schemeClr val="tx1"/>
                </a:solidFill>
                <a:cs typeface="Arial" panose="020B0604020202020204" pitchFamily="34" charset="0"/>
              </a:rPr>
              <a:t>from a </a:t>
            </a:r>
            <a:r>
              <a:rPr lang="en-NZ" sz="1600" dirty="0" smtClean="0">
                <a:solidFill>
                  <a:schemeClr val="tx1"/>
                </a:solidFill>
                <a:cs typeface="Arial" panose="020B0604020202020204" pitchFamily="34" charset="0"/>
              </a:rPr>
              <a:t>place </a:t>
            </a:r>
            <a:r>
              <a:rPr lang="en-NZ" sz="1600" dirty="0">
                <a:solidFill>
                  <a:schemeClr val="tx1"/>
                </a:solidFill>
                <a:cs typeface="Arial" panose="020B0604020202020204" pitchFamily="34" charset="0"/>
              </a:rPr>
              <a:t>in New Zealand to a place outside New Zealand or from a place outside </a:t>
            </a:r>
            <a:r>
              <a:rPr lang="en-NZ" sz="1600" dirty="0" smtClean="0">
                <a:solidFill>
                  <a:schemeClr val="tx1"/>
                </a:solidFill>
                <a:cs typeface="Arial" panose="020B0604020202020204" pitchFamily="34" charset="0"/>
              </a:rPr>
              <a:t>New </a:t>
            </a:r>
            <a:r>
              <a:rPr lang="en-NZ" sz="1600" dirty="0">
                <a:solidFill>
                  <a:schemeClr val="tx1"/>
                </a:solidFill>
                <a:cs typeface="Arial" panose="020B0604020202020204" pitchFamily="34" charset="0"/>
              </a:rPr>
              <a:t>Zealand to a place in New Zealand; or</a:t>
            </a:r>
          </a:p>
          <a:p>
            <a:endParaRPr lang="en-NZ" sz="1600" dirty="0" smtClean="0">
              <a:solidFill>
                <a:schemeClr val="tx1"/>
              </a:solidFill>
              <a:cs typeface="Arial" panose="020B0604020202020204" pitchFamily="34" charset="0"/>
            </a:endParaRPr>
          </a:p>
          <a:p>
            <a:r>
              <a:rPr lang="en-NZ" sz="1600" dirty="0" smtClean="0">
                <a:solidFill>
                  <a:schemeClr val="tx1"/>
                </a:solidFill>
                <a:cs typeface="Arial" panose="020B0604020202020204" pitchFamily="34" charset="0"/>
              </a:rPr>
              <a:t>(</a:t>
            </a:r>
            <a:r>
              <a:rPr lang="en-NZ" sz="1600" dirty="0">
                <a:solidFill>
                  <a:schemeClr val="tx1"/>
                </a:solidFill>
                <a:cs typeface="Arial" panose="020B0604020202020204" pitchFamily="34" charset="0"/>
              </a:rPr>
              <a:t>b</a:t>
            </a:r>
            <a:r>
              <a:rPr lang="en-NZ" sz="1600" dirty="0" smtClean="0">
                <a:solidFill>
                  <a:schemeClr val="tx1"/>
                </a:solidFill>
                <a:cs typeface="Arial" panose="020B0604020202020204" pitchFamily="34" charset="0"/>
              </a:rPr>
              <a:t>) to </a:t>
            </a:r>
            <a:r>
              <a:rPr lang="en-NZ" sz="1600" dirty="0">
                <a:solidFill>
                  <a:schemeClr val="tx1"/>
                </a:solidFill>
                <a:cs typeface="Arial" panose="020B0604020202020204" pitchFamily="34" charset="0"/>
              </a:rPr>
              <a:t>any act done to give effect to a provision of a contract, arrangement, or understanding referred to in paragraph (a).</a:t>
            </a:r>
          </a:p>
          <a:p>
            <a:endParaRPr lang="en-NZ" sz="1600" dirty="0" smtClean="0">
              <a:solidFill>
                <a:schemeClr val="tx1"/>
              </a:solidFill>
              <a:cs typeface="Arial" panose="020B0604020202020204" pitchFamily="34" charset="0"/>
            </a:endParaRPr>
          </a:p>
          <a:p>
            <a:r>
              <a:rPr lang="en-NZ" sz="1600" dirty="0" smtClean="0">
                <a:solidFill>
                  <a:schemeClr val="tx1"/>
                </a:solidFill>
                <a:cs typeface="Arial" panose="020B0604020202020204" pitchFamily="34" charset="0"/>
              </a:rPr>
              <a:t>(</a:t>
            </a:r>
            <a:r>
              <a:rPr lang="en-NZ" sz="1600" dirty="0">
                <a:solidFill>
                  <a:schemeClr val="tx1"/>
                </a:solidFill>
                <a:cs typeface="Arial" panose="020B0604020202020204" pitchFamily="34" charset="0"/>
              </a:rPr>
              <a:t>3) </a:t>
            </a:r>
            <a:r>
              <a:rPr lang="en-NZ" sz="1600" dirty="0" smtClean="0">
                <a:solidFill>
                  <a:schemeClr val="tx1"/>
                </a:solidFill>
                <a:cs typeface="Arial" panose="020B0604020202020204" pitchFamily="34" charset="0"/>
              </a:rPr>
              <a:t>For </a:t>
            </a:r>
            <a:r>
              <a:rPr lang="en-NZ" sz="1600" dirty="0">
                <a:solidFill>
                  <a:schemeClr val="tx1"/>
                </a:solidFill>
                <a:cs typeface="Arial" panose="020B0604020202020204" pitchFamily="34" charset="0"/>
              </a:rPr>
              <a:t>the purposes of subsection (2), a provision of a contract, arrangement, or understanding is not a provision exclusively for the carriage of goods by sea if it relates to the carriage of goods to or from a ship or the loading or unloading of a ship</a:t>
            </a:r>
            <a:r>
              <a:rPr lang="en-NZ" sz="1600" dirty="0" smtClean="0">
                <a:solidFill>
                  <a:schemeClr val="tx1"/>
                </a:solidFill>
                <a:cs typeface="Arial" panose="020B0604020202020204" pitchFamily="34" charset="0"/>
              </a:rPr>
              <a:t>.</a:t>
            </a:r>
          </a:p>
          <a:p>
            <a:endParaRPr lang="en-US" sz="1600" b="0" dirty="0">
              <a:solidFill>
                <a:schemeClr val="tx1"/>
              </a:solidFill>
              <a:cs typeface="Arial" panose="020B0604020202020204" pitchFamily="34" charset="0"/>
            </a:endParaRPr>
          </a:p>
        </p:txBody>
      </p:sp>
    </p:spTree>
    <p:extLst>
      <p:ext uri="{BB962C8B-B14F-4D97-AF65-F5344CB8AC3E}">
        <p14:creationId xmlns:p14="http://schemas.microsoft.com/office/powerpoint/2010/main" val="2536652682"/>
      </p:ext>
    </p:extLst>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Part 2 Commerce Act 1986</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6</a:t>
            </a:fld>
            <a:endParaRPr lang="en-US" altLang="en-US" sz="1200" dirty="0" smtClean="0"/>
          </a:p>
        </p:txBody>
      </p:sp>
      <p:sp>
        <p:nvSpPr>
          <p:cNvPr id="3" name="TextBox 2"/>
          <p:cNvSpPr txBox="1"/>
          <p:nvPr/>
        </p:nvSpPr>
        <p:spPr>
          <a:xfrm>
            <a:off x="478172" y="1315528"/>
            <a:ext cx="8422547" cy="4685065"/>
          </a:xfrm>
          <a:prstGeom prst="rect">
            <a:avLst/>
          </a:prstGeom>
          <a:noFill/>
        </p:spPr>
        <p:txBody>
          <a:bodyPr wrap="square" rtlCol="0">
            <a:spAutoFit/>
          </a:bodyPr>
          <a:lstStyle/>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27: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Contracts , arrangements , or understandings substantially lessening competition prohibited</a:t>
            </a: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28: </a:t>
            </a:r>
          </a:p>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Covenants </a:t>
            </a:r>
            <a:r>
              <a:rPr kumimoji="0" lang="en-US" sz="1600" dirty="0">
                <a:solidFill>
                  <a:schemeClr val="tx1"/>
                </a:solidFill>
                <a:ea typeface="Calibri" panose="020F0502020204030204" pitchFamily="34" charset="0"/>
                <a:cs typeface="Arial" panose="020B0604020202020204" pitchFamily="34" charset="0"/>
              </a:rPr>
              <a:t>substantially lessening competition prohibited</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29: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NZ" sz="1600" dirty="0" smtClean="0">
                <a:solidFill>
                  <a:schemeClr val="tx1"/>
                </a:solidFill>
              </a:rPr>
              <a:t>Contracts</a:t>
            </a:r>
            <a:r>
              <a:rPr lang="en-NZ" sz="1600" dirty="0">
                <a:solidFill>
                  <a:schemeClr val="tx1"/>
                </a:solidFill>
              </a:rPr>
              <a:t>, arrangements, or understandings containing exclusionary provisions prohibited</a:t>
            </a:r>
            <a:endParaRPr kumimoji="0" lang="en-US" sz="1600" dirty="0" smtClean="0">
              <a:solidFill>
                <a:schemeClr val="tx1"/>
              </a:solidFill>
              <a:ea typeface="Calibri" panose="020F0502020204030204" pitchFamily="34" charset="0"/>
              <a:cs typeface="Arial" panose="020B0604020202020204" pitchFamily="34" charset="0"/>
            </a:endParaRP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30: </a:t>
            </a:r>
          </a:p>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Certain </a:t>
            </a:r>
            <a:r>
              <a:rPr kumimoji="0" lang="en-US" sz="1600" dirty="0">
                <a:solidFill>
                  <a:schemeClr val="tx1"/>
                </a:solidFill>
                <a:ea typeface="Calibri" panose="020F0502020204030204" pitchFamily="34" charset="0"/>
                <a:cs typeface="Arial" panose="020B0604020202020204" pitchFamily="34" charset="0"/>
              </a:rPr>
              <a:t>provisions of agreements with respect to prices deemed to substantially lessen </a:t>
            </a:r>
            <a:r>
              <a:rPr kumimoji="0" lang="en-US" sz="1600" dirty="0" smtClean="0">
                <a:solidFill>
                  <a:schemeClr val="tx1"/>
                </a:solidFill>
                <a:ea typeface="Calibri" panose="020F0502020204030204" pitchFamily="34" charset="0"/>
                <a:cs typeface="Arial" panose="020B0604020202020204" pitchFamily="34" charset="0"/>
              </a:rPr>
              <a:t>competition</a:t>
            </a: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36 </a:t>
            </a:r>
          </a:p>
          <a:p>
            <a:pPr marL="28575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Taking advantage of market power (formerly “Use of dominant position in a market”)</a:t>
            </a:r>
            <a:r>
              <a:rPr kumimoji="0" lang="en-US" sz="1600" u="sng" dirty="0" smtClean="0">
                <a:solidFill>
                  <a:schemeClr val="tx1"/>
                </a:solidFill>
                <a:ea typeface="Calibri" panose="020F0502020204030204" pitchFamily="34" charset="0"/>
                <a:cs typeface="Arial" panose="020B0604020202020204" pitchFamily="34" charset="0"/>
              </a:rPr>
              <a:t> </a:t>
            </a:r>
            <a:endParaRPr kumimoji="0" lang="en-US" sz="1600" u="sng" dirty="0">
              <a:solidFill>
                <a:schemeClr val="tx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4401916"/>
      </p:ext>
    </p:extLst>
  </p:cSld>
  <p:clrMapOvr>
    <a:masterClrMapping/>
  </p:clrMapOvr>
  <p:transition>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New Zealand – Shipping Act 1987</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7</a:t>
            </a:fld>
            <a:endParaRPr lang="en-US" altLang="en-US" sz="1200" dirty="0" smtClean="0"/>
          </a:p>
        </p:txBody>
      </p:sp>
      <p:sp>
        <p:nvSpPr>
          <p:cNvPr id="3" name="TextBox 2"/>
          <p:cNvSpPr txBox="1"/>
          <p:nvPr/>
        </p:nvSpPr>
        <p:spPr>
          <a:xfrm>
            <a:off x="478172" y="1315528"/>
            <a:ext cx="8422547" cy="5431743"/>
          </a:xfrm>
          <a:prstGeom prst="rect">
            <a:avLst/>
          </a:prstGeom>
          <a:noFill/>
        </p:spPr>
        <p:txBody>
          <a:bodyPr wrap="square" rtlCol="0">
            <a:spAutoFit/>
          </a:bodyPr>
          <a:lstStyle/>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4:</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NZ" sz="1600" dirty="0" smtClean="0">
                <a:solidFill>
                  <a:schemeClr val="tx1"/>
                </a:solidFill>
              </a:rPr>
              <a:t>Unfair </a:t>
            </a:r>
            <a:r>
              <a:rPr lang="en-NZ" sz="1600" dirty="0">
                <a:solidFill>
                  <a:schemeClr val="tx1"/>
                </a:solidFill>
              </a:rPr>
              <a:t>practices justifying use of Minister's powers to initiate investigations and issue directions</a:t>
            </a:r>
          </a:p>
          <a:p>
            <a:r>
              <a:rPr lang="en-NZ" sz="1600" dirty="0" smtClean="0">
                <a:solidFill>
                  <a:schemeClr val="tx1"/>
                </a:solidFill>
              </a:rPr>
              <a:t>Section 5:</a:t>
            </a:r>
          </a:p>
          <a:p>
            <a:endParaRPr lang="en-NZ" sz="1600" dirty="0">
              <a:solidFill>
                <a:schemeClr val="tx1"/>
              </a:solidFill>
            </a:endParaRPr>
          </a:p>
          <a:p>
            <a:pPr marL="285750" indent="-285750">
              <a:buFont typeface="Arial" panose="020B0604020202020204" pitchFamily="34" charset="0"/>
              <a:buChar char="•"/>
            </a:pPr>
            <a:r>
              <a:rPr lang="en-NZ" sz="1600" dirty="0" smtClean="0">
                <a:solidFill>
                  <a:schemeClr val="tx1"/>
                </a:solidFill>
              </a:rPr>
              <a:t>Minister may investigate suspected unfair practise</a:t>
            </a:r>
          </a:p>
          <a:p>
            <a:endParaRPr lang="en-NZ" sz="1600" dirty="0">
              <a:solidFill>
                <a:schemeClr val="tx1"/>
              </a:solidFill>
            </a:endParaRPr>
          </a:p>
          <a:p>
            <a:r>
              <a:rPr lang="en-NZ" sz="1600" dirty="0" smtClean="0">
                <a:solidFill>
                  <a:schemeClr val="tx1"/>
                </a:solidFill>
              </a:rPr>
              <a:t>Section 7</a:t>
            </a:r>
          </a:p>
          <a:p>
            <a:endParaRPr lang="en-NZ" sz="1600" dirty="0">
              <a:solidFill>
                <a:schemeClr val="tx1"/>
              </a:solidFill>
            </a:endParaRPr>
          </a:p>
          <a:p>
            <a:pPr marL="285750" indent="-285750">
              <a:buFont typeface="Arial" panose="020B0604020202020204" pitchFamily="34" charset="0"/>
              <a:buChar char="•"/>
            </a:pPr>
            <a:r>
              <a:rPr lang="en-NZ" sz="1600" dirty="0" smtClean="0">
                <a:solidFill>
                  <a:schemeClr val="tx1"/>
                </a:solidFill>
              </a:rPr>
              <a:t>Minister may issue directions to carriers engaging in unfair practises</a:t>
            </a:r>
          </a:p>
          <a:p>
            <a:pPr marL="285750" indent="-285750">
              <a:buFont typeface="Arial" panose="020B0604020202020204" pitchFamily="34" charset="0"/>
              <a:buChar char="•"/>
            </a:pPr>
            <a:endParaRPr lang="en-US" sz="1600" dirty="0">
              <a:solidFill>
                <a:schemeClr val="tx1"/>
              </a:solidFill>
            </a:endParaRPr>
          </a:p>
          <a:p>
            <a:r>
              <a:rPr lang="en-NZ" sz="1600" dirty="0" smtClean="0">
                <a:solidFill>
                  <a:schemeClr val="tx1"/>
                </a:solidFill>
              </a:rPr>
              <a:t>Section 14 </a:t>
            </a:r>
          </a:p>
          <a:p>
            <a:endParaRPr lang="en-NZ" sz="1600" dirty="0">
              <a:solidFill>
                <a:schemeClr val="tx1"/>
              </a:solidFill>
            </a:endParaRPr>
          </a:p>
          <a:p>
            <a:pPr marL="285750" indent="-285750">
              <a:buFont typeface="Arial" panose="020B0604020202020204" pitchFamily="34" charset="0"/>
              <a:buChar char="•"/>
            </a:pPr>
            <a:r>
              <a:rPr lang="en-NZ" sz="1600" dirty="0" smtClean="0">
                <a:solidFill>
                  <a:schemeClr val="tx1"/>
                </a:solidFill>
              </a:rPr>
              <a:t>Application </a:t>
            </a:r>
            <a:r>
              <a:rPr lang="en-NZ" sz="1600" dirty="0">
                <a:solidFill>
                  <a:schemeClr val="tx1"/>
                </a:solidFill>
              </a:rPr>
              <a:t>of other </a:t>
            </a:r>
            <a:r>
              <a:rPr lang="en-NZ" sz="1600" dirty="0" smtClean="0">
                <a:solidFill>
                  <a:schemeClr val="tx1"/>
                </a:solidFill>
              </a:rPr>
              <a:t>Acts</a:t>
            </a:r>
          </a:p>
          <a:p>
            <a:endParaRPr lang="en-NZ" sz="1600" dirty="0">
              <a:solidFill>
                <a:schemeClr val="tx1"/>
              </a:solidFill>
            </a:endParaRPr>
          </a:p>
          <a:p>
            <a:r>
              <a:rPr lang="en-NZ" sz="1600" dirty="0" smtClean="0">
                <a:solidFill>
                  <a:schemeClr val="tx1"/>
                </a:solidFill>
              </a:rPr>
              <a:t>	“Nothing in Parts 2 and 4 of the Commerce </a:t>
            </a:r>
            <a:r>
              <a:rPr lang="en-NZ" sz="1600" dirty="0">
                <a:solidFill>
                  <a:schemeClr val="tx1"/>
                </a:solidFill>
              </a:rPr>
              <a:t>Act 1986 shall apply to outwards </a:t>
            </a:r>
            <a:r>
              <a:rPr lang="en-NZ" sz="1600" dirty="0" smtClean="0">
                <a:solidFill>
                  <a:schemeClr val="tx1"/>
                </a:solidFill>
              </a:rPr>
              <a:t>	 	shipping.”</a:t>
            </a:r>
            <a:endParaRPr lang="en-NZ" sz="1600" dirty="0">
              <a:solidFill>
                <a:schemeClr val="tx1"/>
              </a:solidFill>
            </a:endParaRP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400" u="sng" dirty="0" smtClean="0">
                <a:solidFill>
                  <a:schemeClr val="tx1"/>
                </a:solidFill>
                <a:ea typeface="Calibri" panose="020F0502020204030204" pitchFamily="34" charset="0"/>
                <a:cs typeface="Arial" panose="020B0604020202020204" pitchFamily="34" charset="0"/>
              </a:rPr>
              <a:t>NB:</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400" dirty="0" smtClean="0">
                <a:solidFill>
                  <a:schemeClr val="tx1"/>
                </a:solidFill>
                <a:ea typeface="Calibri" panose="020F0502020204030204" pitchFamily="34" charset="0"/>
                <a:cs typeface="Arial" panose="020B0604020202020204" pitchFamily="34" charset="0"/>
              </a:rPr>
              <a:t>Outwards shipping </a:t>
            </a:r>
            <a:r>
              <a:rPr kumimoji="0" lang="en-US" sz="1400" u="sng" dirty="0" smtClean="0">
                <a:solidFill>
                  <a:schemeClr val="tx1"/>
                </a:solidFill>
                <a:ea typeface="Calibri" panose="020F0502020204030204" pitchFamily="34" charset="0"/>
                <a:cs typeface="Arial" panose="020B0604020202020204" pitchFamily="34" charset="0"/>
              </a:rPr>
              <a:t>only</a:t>
            </a:r>
            <a:r>
              <a:rPr kumimoji="0" lang="en-US" sz="1400" dirty="0" smtClean="0">
                <a:solidFill>
                  <a:schemeClr val="tx1"/>
                </a:solidFill>
                <a:ea typeface="Calibri" panose="020F0502020204030204" pitchFamily="34" charset="0"/>
                <a:cs typeface="Arial" panose="020B0604020202020204" pitchFamily="34" charset="0"/>
              </a:rPr>
              <a:t>;</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400" u="sng" dirty="0" smtClean="0">
                <a:solidFill>
                  <a:schemeClr val="tx1"/>
                </a:solidFill>
                <a:ea typeface="Calibri" panose="020F0502020204030204" pitchFamily="34" charset="0"/>
                <a:cs typeface="Arial" panose="020B0604020202020204" pitchFamily="34" charset="0"/>
              </a:rPr>
              <a:t>No</a:t>
            </a:r>
            <a:r>
              <a:rPr kumimoji="0" lang="en-US" sz="1400" dirty="0" smtClean="0">
                <a:solidFill>
                  <a:schemeClr val="tx1"/>
                </a:solidFill>
                <a:ea typeface="Calibri" panose="020F0502020204030204" pitchFamily="34" charset="0"/>
                <a:cs typeface="Arial" panose="020B0604020202020204" pitchFamily="34" charset="0"/>
              </a:rPr>
              <a:t> individual rights of action to enforce</a:t>
            </a:r>
          </a:p>
        </p:txBody>
      </p:sp>
    </p:spTree>
    <p:extLst>
      <p:ext uri="{BB962C8B-B14F-4D97-AF65-F5344CB8AC3E}">
        <p14:creationId xmlns:p14="http://schemas.microsoft.com/office/powerpoint/2010/main" val="3800957478"/>
      </p:ext>
    </p:extLst>
  </p:cSld>
  <p:clrMapOvr>
    <a:masterClrMapping/>
  </p:clrMapOvr>
  <p:transition>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b="0" dirty="0" smtClean="0">
                <a:solidFill>
                  <a:srgbClr val="00B0F0"/>
                </a:solidFill>
                <a:latin typeface="Arial" panose="020B0604020202020204" pitchFamily="34" charset="0"/>
                <a:ea typeface="Calibri" panose="020F0502020204030204" pitchFamily="34" charset="0"/>
                <a:cs typeface="Arial" panose="020B0604020202020204" pitchFamily="34" charset="0"/>
              </a:rPr>
              <a:t>Cook Islands</a:t>
            </a:r>
            <a:endParaRPr lang="en-US"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8</a:t>
            </a:fld>
            <a:endParaRPr lang="en-US" altLang="en-US" sz="1200" dirty="0" smtClean="0"/>
          </a:p>
        </p:txBody>
      </p:sp>
      <p:sp>
        <p:nvSpPr>
          <p:cNvPr id="3" name="TextBox 2"/>
          <p:cNvSpPr txBox="1"/>
          <p:nvPr/>
        </p:nvSpPr>
        <p:spPr>
          <a:xfrm>
            <a:off x="478172" y="1315528"/>
            <a:ext cx="8422547" cy="5139869"/>
          </a:xfrm>
          <a:prstGeom prst="rect">
            <a:avLst/>
          </a:prstGeom>
          <a:noFill/>
        </p:spPr>
        <p:txBody>
          <a:bodyPr wrap="square" rtlCol="0">
            <a:spAutoFit/>
          </a:bodyPr>
          <a:lstStyle/>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800" u="sng" dirty="0" smtClean="0">
                <a:solidFill>
                  <a:schemeClr val="tx1"/>
                </a:solidFill>
                <a:ea typeface="Calibri" panose="020F0502020204030204" pitchFamily="34" charset="0"/>
                <a:cs typeface="Arial" panose="020B0604020202020204" pitchFamily="34" charset="0"/>
              </a:rPr>
              <a:t>Part III, International Shipping Act 1999</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4: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b="0" dirty="0" smtClean="0">
                <a:solidFill>
                  <a:schemeClr val="tx1"/>
                </a:solidFill>
                <a:ea typeface="Calibri" panose="020F0502020204030204" pitchFamily="34" charset="0"/>
                <a:cs typeface="Arial" panose="020B0604020202020204" pitchFamily="34" charset="0"/>
              </a:rPr>
              <a:t>Covenants substantially lessening competition prohibited</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5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b="0" dirty="0" smtClean="0">
                <a:solidFill>
                  <a:schemeClr val="tx1"/>
                </a:solidFill>
                <a:ea typeface="Calibri" panose="020F0502020204030204" pitchFamily="34" charset="0"/>
                <a:cs typeface="Arial" panose="020B0604020202020204" pitchFamily="34" charset="0"/>
              </a:rPr>
              <a:t>Agreements containing exclusionary provisions prohibited </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6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b="0" dirty="0" smtClean="0">
                <a:solidFill>
                  <a:schemeClr val="tx1"/>
                </a:solidFill>
                <a:ea typeface="Calibri" panose="020F0502020204030204" pitchFamily="34" charset="0"/>
                <a:cs typeface="Arial" panose="020B0604020202020204" pitchFamily="34" charset="0"/>
              </a:rPr>
              <a:t>Certain provisions of agreements with respect to prices deemed to substantially lessen competition</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7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b="0" dirty="0" smtClean="0">
                <a:solidFill>
                  <a:schemeClr val="tx1"/>
                </a:solidFill>
                <a:ea typeface="Calibri" panose="020F0502020204030204" pitchFamily="34" charset="0"/>
                <a:cs typeface="Arial" panose="020B0604020202020204" pitchFamily="34" charset="0"/>
              </a:rPr>
              <a:t>Contracts, arrangements, or understandings substantially lessening competition prohibited </a:t>
            </a:r>
          </a:p>
          <a:p>
            <a:pPr lvl="0"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dirty="0" smtClean="0">
                <a:solidFill>
                  <a:schemeClr val="tx1"/>
                </a:solidFill>
                <a:ea typeface="Calibri" panose="020F0502020204030204" pitchFamily="34" charset="0"/>
                <a:cs typeface="Arial" panose="020B0604020202020204" pitchFamily="34" charset="0"/>
              </a:rPr>
              <a:t>Section 8 </a:t>
            </a:r>
          </a:p>
          <a:p>
            <a:pPr marL="285750" lvl="0" indent="-285750" eaLnBrk="1" fontAlgn="auto" hangingPunct="1">
              <a:lnSpc>
                <a:spcPct val="107000"/>
              </a:lnSpc>
              <a:spcBef>
                <a:spcPts val="0"/>
              </a:spcBef>
              <a:spcAft>
                <a:spcPts val="80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sz="1600" b="0" dirty="0" smtClean="0">
                <a:solidFill>
                  <a:schemeClr val="tx1"/>
                </a:solidFill>
                <a:ea typeface="Calibri" panose="020F0502020204030204" pitchFamily="34" charset="0"/>
                <a:cs typeface="Arial" panose="020B0604020202020204" pitchFamily="34" charset="0"/>
              </a:rPr>
              <a:t>Unfair practices</a:t>
            </a: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NZ" sz="1400" b="0" dirty="0" smtClean="0">
                <a:solidFill>
                  <a:schemeClr val="tx1"/>
                </a:solidFill>
              </a:rPr>
              <a:t>	NB </a:t>
            </a:r>
            <a:r>
              <a:rPr lang="en-NZ" sz="1400" dirty="0" smtClean="0">
                <a:solidFill>
                  <a:schemeClr val="tx1"/>
                </a:solidFill>
              </a:rPr>
              <a:t>Cook </a:t>
            </a:r>
            <a:r>
              <a:rPr lang="en-NZ" sz="1400" dirty="0">
                <a:solidFill>
                  <a:schemeClr val="tx1"/>
                </a:solidFill>
              </a:rPr>
              <a:t>Islands National Line Agency Ltd v Cook Islands Shipping Corporation Ltd </a:t>
            </a:r>
            <a:r>
              <a:rPr lang="en-NZ" sz="1400" dirty="0" smtClean="0">
                <a:solidFill>
                  <a:schemeClr val="tx1"/>
                </a:solidFill>
              </a:rPr>
              <a:t>				</a:t>
            </a:r>
            <a:r>
              <a:rPr lang="en-NZ" sz="1400" b="0" dirty="0" smtClean="0">
                <a:solidFill>
                  <a:schemeClr val="tx1"/>
                </a:solidFill>
              </a:rPr>
              <a:t>[</a:t>
            </a:r>
            <a:r>
              <a:rPr lang="en-NZ" sz="1400" b="0" dirty="0">
                <a:solidFill>
                  <a:schemeClr val="tx1"/>
                </a:solidFill>
              </a:rPr>
              <a:t>2003] CKCA </a:t>
            </a:r>
            <a:r>
              <a:rPr lang="en-NZ" sz="1400" b="0" dirty="0" smtClean="0">
                <a:solidFill>
                  <a:schemeClr val="tx1"/>
                </a:solidFill>
              </a:rPr>
              <a:t>9</a:t>
            </a:r>
            <a:r>
              <a:rPr lang="en-NZ" sz="1400" dirty="0" smtClean="0">
                <a:solidFill>
                  <a:schemeClr val="tx1"/>
                </a:solidFill>
              </a:rPr>
              <a:t>, </a:t>
            </a:r>
            <a:r>
              <a:rPr lang="en-NZ" sz="1400" b="0" dirty="0" smtClean="0">
                <a:solidFill>
                  <a:schemeClr val="tx1"/>
                </a:solidFill>
              </a:rPr>
              <a:t>per Casey and Williams JJA</a:t>
            </a:r>
            <a:endParaRPr kumimoji="0" lang="en-US" sz="1400" b="0" dirty="0" smtClean="0">
              <a:solidFill>
                <a:schemeClr val="tx1"/>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472373"/>
      </p:ext>
    </p:extLst>
  </p:cSld>
  <p:clrMapOvr>
    <a:masterClrMapping/>
  </p:clrMapOvr>
  <p:transition>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lstStyle/>
          <a:p>
            <a:pPr>
              <a:lnSpc>
                <a:spcPct val="107000"/>
              </a:lnSpc>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715000" algn="r"/>
                <a:tab pos="5943600" algn="l"/>
              </a:tabLst>
            </a:pPr>
            <a:r>
              <a:rPr lang="en-US" sz="2800" b="0" dirty="0" smtClean="0">
                <a:solidFill>
                  <a:srgbClr val="00B0F0"/>
                </a:solidFill>
                <a:latin typeface="Arial" panose="020B0604020202020204" pitchFamily="34" charset="0"/>
                <a:ea typeface="Calibri" panose="020F0502020204030204" pitchFamily="34" charset="0"/>
                <a:cs typeface="Arial" panose="020B0604020202020204" pitchFamily="34" charset="0"/>
              </a:rPr>
              <a:t>American Samoa</a:t>
            </a:r>
            <a:endParaRPr lang="en-US" sz="2800" b="0" dirty="0">
              <a:solidFill>
                <a:srgbClr val="00B0F0"/>
              </a:solidFill>
              <a:latin typeface="Arial" panose="020B0604020202020204" pitchFamily="34" charset="0"/>
              <a:ea typeface="Calibri" panose="020F0502020204030204" pitchFamily="34" charset="0"/>
              <a:cs typeface="Arial" panose="020B0604020202020204" pitchFamily="34" charset="0"/>
            </a:endParaRPr>
          </a:p>
        </p:txBody>
      </p:sp>
      <p:sp>
        <p:nvSpPr>
          <p:cNvPr id="8195"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008080"/>
              </a:buClr>
              <a:buSzPct val="90000"/>
              <a:buFont typeface="Wingdings" panose="05000000000000000000" pitchFamily="2" charset="2"/>
              <a:buBlip>
                <a:blip r:embed="rId3"/>
              </a:buBlip>
              <a:defRPr kumimoji="1" sz="2400">
                <a:solidFill>
                  <a:schemeClr val="tx1"/>
                </a:solidFill>
                <a:latin typeface="Arial" panose="020B0604020202020204" pitchFamily="34" charset="0"/>
              </a:defRPr>
            </a:lvl1pPr>
            <a:lvl2pPr marL="742950" indent="-28575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2pPr>
            <a:lvl3pPr marL="11430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3pPr>
            <a:lvl4pPr marL="16002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4pPr>
            <a:lvl5pPr marL="2057400" indent="-228600">
              <a:spcBef>
                <a:spcPct val="20000"/>
              </a:spcBef>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8080"/>
              </a:buClr>
              <a:buSzPct val="90000"/>
              <a:buFont typeface="Wingdings" panose="05000000000000000000" pitchFamily="2" charset="2"/>
              <a:buBlip>
                <a:blip r:embed="rId3"/>
              </a:buBlip>
              <a:defRPr kumimoji="1" sz="2000">
                <a:solidFill>
                  <a:schemeClr val="tx1"/>
                </a:solidFill>
                <a:latin typeface="Arial" panose="020B0604020202020204" pitchFamily="34" charset="0"/>
              </a:defRPr>
            </a:lvl9pPr>
          </a:lstStyle>
          <a:p>
            <a:pPr>
              <a:spcBef>
                <a:spcPct val="0"/>
              </a:spcBef>
              <a:buClrTx/>
              <a:buSzTx/>
              <a:buFontTx/>
              <a:buNone/>
            </a:pPr>
            <a:fld id="{6647D9B0-21EA-48D8-99DE-2824703B703D}" type="slidenum">
              <a:rPr lang="en-US" altLang="en-US" sz="1200" smtClean="0"/>
              <a:pPr>
                <a:spcBef>
                  <a:spcPct val="0"/>
                </a:spcBef>
                <a:buClrTx/>
                <a:buSzTx/>
                <a:buFontTx/>
                <a:buNone/>
              </a:pPr>
              <a:t>9</a:t>
            </a:fld>
            <a:endParaRPr lang="en-US" altLang="en-US" sz="1200" dirty="0" smtClean="0"/>
          </a:p>
        </p:txBody>
      </p:sp>
      <p:sp>
        <p:nvSpPr>
          <p:cNvPr id="3" name="TextBox 2"/>
          <p:cNvSpPr txBox="1"/>
          <p:nvPr/>
        </p:nvSpPr>
        <p:spPr>
          <a:xfrm>
            <a:off x="516272" y="1482553"/>
            <a:ext cx="8422547" cy="5339603"/>
          </a:xfrm>
          <a:prstGeom prst="rect">
            <a:avLst/>
          </a:prstGeom>
          <a:noFill/>
        </p:spPr>
        <p:txBody>
          <a:bodyPr wrap="square" rtlCol="0">
            <a:spAutoFit/>
          </a:bodyPr>
          <a:lstStyle/>
          <a:p>
            <a:r>
              <a:rPr lang="en-NZ" sz="1800" u="sng" dirty="0">
                <a:solidFill>
                  <a:schemeClr val="tx1"/>
                </a:solidFill>
              </a:rPr>
              <a:t>46 U.S. Code </a:t>
            </a:r>
            <a:r>
              <a:rPr lang="en-NZ" sz="1800" u="sng" dirty="0" smtClean="0">
                <a:solidFill>
                  <a:schemeClr val="tx1"/>
                </a:solidFill>
              </a:rPr>
              <a:t>[Shipping Act 1984] §</a:t>
            </a:r>
            <a:r>
              <a:rPr lang="en-NZ" sz="1800" u="sng" dirty="0">
                <a:solidFill>
                  <a:schemeClr val="tx1"/>
                </a:solidFill>
              </a:rPr>
              <a:t> 40301. Application </a:t>
            </a:r>
            <a:endParaRPr lang="en-NZ" sz="1800" u="sng" dirty="0" smtClean="0">
              <a:solidFill>
                <a:schemeClr val="tx1"/>
              </a:solidFill>
            </a:endParaRPr>
          </a:p>
          <a:p>
            <a:endParaRPr lang="en-NZ" sz="1800" u="sng" dirty="0">
              <a:solidFill>
                <a:schemeClr val="tx1"/>
              </a:solidFill>
            </a:endParaRPr>
          </a:p>
          <a:p>
            <a:r>
              <a:rPr lang="en-NZ" sz="1600" dirty="0" smtClean="0">
                <a:solidFill>
                  <a:schemeClr val="tx1"/>
                </a:solidFill>
              </a:rPr>
              <a:t>(</a:t>
            </a:r>
            <a:r>
              <a:rPr lang="en-NZ" sz="1600" dirty="0">
                <a:solidFill>
                  <a:schemeClr val="tx1"/>
                </a:solidFill>
              </a:rPr>
              <a:t>a)Ocean Agreements.—This part applies to an agreement between or among ocean common carriers to— </a:t>
            </a:r>
            <a:endParaRPr lang="en-NZ" sz="1600" dirty="0" smtClean="0">
              <a:solidFill>
                <a:schemeClr val="tx1"/>
              </a:solidFill>
            </a:endParaRPr>
          </a:p>
          <a:p>
            <a:r>
              <a:rPr lang="en-NZ" sz="1600" dirty="0" smtClean="0">
                <a:solidFill>
                  <a:schemeClr val="tx1"/>
                </a:solidFill>
              </a:rPr>
              <a:t>(</a:t>
            </a:r>
            <a:r>
              <a:rPr lang="en-NZ" sz="1600" dirty="0">
                <a:solidFill>
                  <a:schemeClr val="tx1"/>
                </a:solidFill>
              </a:rPr>
              <a:t>1) discuss, fix, or regulate transportation rates, including through rates, cargo space accommodations, and other conditions of service;</a:t>
            </a:r>
          </a:p>
          <a:p>
            <a:r>
              <a:rPr lang="en-NZ" sz="1600" dirty="0">
                <a:solidFill>
                  <a:schemeClr val="tx1"/>
                </a:solidFill>
              </a:rPr>
              <a:t>(2) pool or apportion traffic, revenues, earnings, or losses;</a:t>
            </a:r>
          </a:p>
          <a:p>
            <a:r>
              <a:rPr lang="en-NZ" sz="1600" dirty="0">
                <a:solidFill>
                  <a:schemeClr val="tx1"/>
                </a:solidFill>
              </a:rPr>
              <a:t>(3) allot ports or regulate the number and character of voyages between ports;</a:t>
            </a:r>
          </a:p>
          <a:p>
            <a:r>
              <a:rPr lang="en-NZ" sz="1600" dirty="0">
                <a:solidFill>
                  <a:schemeClr val="tx1"/>
                </a:solidFill>
              </a:rPr>
              <a:t>(4) regulate the volume or character of cargo or passenger traffic to be carried;</a:t>
            </a:r>
          </a:p>
          <a:p>
            <a:r>
              <a:rPr lang="en-NZ" sz="1600" dirty="0">
                <a:solidFill>
                  <a:schemeClr val="tx1"/>
                </a:solidFill>
              </a:rPr>
              <a:t>(5) engage in an exclusive, preferential, or cooperative working arrangement between themselves or with a marine terminal operator;</a:t>
            </a:r>
          </a:p>
          <a:p>
            <a:r>
              <a:rPr lang="en-NZ" sz="1600" dirty="0">
                <a:solidFill>
                  <a:schemeClr val="tx1"/>
                </a:solidFill>
              </a:rPr>
              <a:t>(6) control, regulate, or prevent competition in international ocean transportation; or</a:t>
            </a:r>
          </a:p>
          <a:p>
            <a:r>
              <a:rPr lang="en-NZ" sz="1600" dirty="0">
                <a:solidFill>
                  <a:schemeClr val="tx1"/>
                </a:solidFill>
              </a:rPr>
              <a:t>(7) discuss and agree on any matter related to a service contract</a:t>
            </a:r>
            <a:r>
              <a:rPr lang="en-NZ" sz="1600" dirty="0" smtClean="0">
                <a:solidFill>
                  <a:schemeClr val="tx1"/>
                </a:solidFill>
              </a:rPr>
              <a:t>.</a:t>
            </a:r>
          </a:p>
          <a:p>
            <a:endParaRPr lang="en-NZ" sz="1600" dirty="0">
              <a:solidFill>
                <a:schemeClr val="tx1"/>
              </a:solidFill>
            </a:endParaRPr>
          </a:p>
          <a:p>
            <a:r>
              <a:rPr lang="en-NZ" sz="1800" u="sng" dirty="0" smtClean="0">
                <a:solidFill>
                  <a:schemeClr val="tx1"/>
                </a:solidFill>
              </a:rPr>
              <a:t>46 </a:t>
            </a:r>
            <a:r>
              <a:rPr lang="en-NZ" sz="1800" u="sng" dirty="0">
                <a:solidFill>
                  <a:schemeClr val="tx1"/>
                </a:solidFill>
              </a:rPr>
              <a:t>U.S. Code § 40307. Exemption from antitrust laws </a:t>
            </a:r>
            <a:endParaRPr lang="en-NZ" sz="1800" u="sng" dirty="0" smtClean="0">
              <a:solidFill>
                <a:schemeClr val="tx1"/>
              </a:solidFill>
            </a:endParaRPr>
          </a:p>
          <a:p>
            <a:endParaRPr lang="en-NZ" sz="1800" u="sng" dirty="0">
              <a:solidFill>
                <a:schemeClr val="tx1"/>
              </a:solidFill>
            </a:endParaRPr>
          </a:p>
          <a:p>
            <a:r>
              <a:rPr lang="en-NZ" sz="1600" dirty="0" smtClean="0">
                <a:solidFill>
                  <a:schemeClr val="tx1"/>
                </a:solidFill>
              </a:rPr>
              <a:t>(</a:t>
            </a:r>
            <a:r>
              <a:rPr lang="en-NZ" sz="1600" dirty="0">
                <a:solidFill>
                  <a:schemeClr val="tx1"/>
                </a:solidFill>
              </a:rPr>
              <a:t>a)In General.—The antitrust laws do not apply to— </a:t>
            </a:r>
            <a:endParaRPr lang="en-NZ" sz="1600" dirty="0" smtClean="0">
              <a:solidFill>
                <a:schemeClr val="tx1"/>
              </a:solidFill>
            </a:endParaRPr>
          </a:p>
          <a:p>
            <a:r>
              <a:rPr lang="en-NZ" sz="1600" dirty="0" smtClean="0">
                <a:solidFill>
                  <a:schemeClr val="tx1"/>
                </a:solidFill>
              </a:rPr>
              <a:t>(</a:t>
            </a:r>
            <a:r>
              <a:rPr lang="en-NZ" sz="1600" dirty="0">
                <a:solidFill>
                  <a:schemeClr val="tx1"/>
                </a:solidFill>
              </a:rPr>
              <a:t>1) an agreement (including an assessment agreement) that has been filed and is effective under this chapter;</a:t>
            </a:r>
          </a:p>
          <a:p>
            <a:endParaRPr lang="en-NZ" sz="1400" dirty="0">
              <a:solidFill>
                <a:schemeClr val="tx1"/>
              </a:solidFill>
            </a:endParaRPr>
          </a:p>
          <a:p>
            <a:pPr eaLnBrk="1" fontAlgn="auto" hangingPunct="1">
              <a:lnSpc>
                <a:spcPct val="107000"/>
              </a:lnSpc>
              <a:spcBef>
                <a:spcPts val="0"/>
              </a:spcBef>
              <a:spcAft>
                <a:spcPts val="800"/>
              </a:spcAft>
              <a:buClr>
                <a:schemeClr val="tx1"/>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sz="1400" b="0" dirty="0" smtClean="0">
              <a:solidFill>
                <a:schemeClr val="tx1"/>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460331"/>
      </p:ext>
    </p:extLst>
  </p:cSld>
  <p:clrMapOvr>
    <a:masterClrMapping/>
  </p:clrMapOvr>
  <p:transition>
    <p:pull dir="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RANCHTO" val="264"/>
  <p:tag name="HOTSPOTTYPE" val="None"/>
  <p:tag name="DEFINEDINNAVIGATOR" val="False"/>
</p:tagLst>
</file>

<file path=ppt/theme/theme1.xml><?xml version="1.0" encoding="utf-8"?>
<a:theme xmlns:a="http://schemas.openxmlformats.org/drawingml/2006/main" name="CJB New Template">
  <a:themeElements>
    <a:clrScheme name="CJB New Template 1">
      <a:dk1>
        <a:srgbClr val="000000"/>
      </a:dk1>
      <a:lt1>
        <a:srgbClr val="006666"/>
      </a:lt1>
      <a:dk2>
        <a:srgbClr val="FFFFFF"/>
      </a:dk2>
      <a:lt2>
        <a:srgbClr val="969696"/>
      </a:lt2>
      <a:accent1>
        <a:srgbClr val="99FFCC"/>
      </a:accent1>
      <a:accent2>
        <a:srgbClr val="00CCCC"/>
      </a:accent2>
      <a:accent3>
        <a:srgbClr val="AAB8B8"/>
      </a:accent3>
      <a:accent4>
        <a:srgbClr val="000000"/>
      </a:accent4>
      <a:accent5>
        <a:srgbClr val="CAFFE2"/>
      </a:accent5>
      <a:accent6>
        <a:srgbClr val="00B9B9"/>
      </a:accent6>
      <a:hlink>
        <a:srgbClr val="CCCCFF"/>
      </a:hlink>
      <a:folHlink>
        <a:srgbClr val="A3BABA"/>
      </a:folHlink>
    </a:clrScheme>
    <a:fontScheme name="CJB New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2"/>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1" lang="en-US" sz="13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2"/>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1" lang="en-US" sz="1300" b="1" i="0" u="none" strike="noStrike" cap="none" normalizeH="0" baseline="0" smtClean="0">
            <a:ln>
              <a:noFill/>
            </a:ln>
            <a:solidFill>
              <a:schemeClr val="tx2"/>
            </a:solidFill>
            <a:effectLst/>
            <a:latin typeface="Arial" charset="0"/>
          </a:defRPr>
        </a:defPPr>
      </a:lstStyle>
    </a:lnDef>
  </a:objectDefaults>
  <a:extraClrSchemeLst>
    <a:extraClrScheme>
      <a:clrScheme name="CJB New Template 1">
        <a:dk1>
          <a:srgbClr val="000000"/>
        </a:dk1>
        <a:lt1>
          <a:srgbClr val="006666"/>
        </a:lt1>
        <a:dk2>
          <a:srgbClr val="FFFFFF"/>
        </a:dk2>
        <a:lt2>
          <a:srgbClr val="969696"/>
        </a:lt2>
        <a:accent1>
          <a:srgbClr val="99FFCC"/>
        </a:accent1>
        <a:accent2>
          <a:srgbClr val="00CCCC"/>
        </a:accent2>
        <a:accent3>
          <a:srgbClr val="AAB8B8"/>
        </a:accent3>
        <a:accent4>
          <a:srgbClr val="000000"/>
        </a:accent4>
        <a:accent5>
          <a:srgbClr val="CAFFE2"/>
        </a:accent5>
        <a:accent6>
          <a:srgbClr val="00B9B9"/>
        </a:accent6>
        <a:hlink>
          <a:srgbClr val="CCCCFF"/>
        </a:hlink>
        <a:folHlink>
          <a:srgbClr val="A3BABA"/>
        </a:folHlink>
      </a:clrScheme>
      <a:clrMap bg1="lt1" tx1="dk1" bg2="lt2" tx2="dk2" accent1="accent1" accent2="accent2" accent3="accent3" accent4="accent4" accent5="accent5" accent6="accent6" hlink="hlink" folHlink="folHlink"/>
    </a:extraClrScheme>
    <a:extraClrScheme>
      <a:clrScheme name="CJB New Template 2">
        <a:dk1>
          <a:srgbClr val="000000"/>
        </a:dk1>
        <a:lt1>
          <a:srgbClr val="FFFFCC"/>
        </a:lt1>
        <a:dk2>
          <a:srgbClr val="000000"/>
        </a:dk2>
        <a:lt2>
          <a:srgbClr val="808000"/>
        </a:lt2>
        <a:accent1>
          <a:srgbClr val="669900"/>
        </a:accent1>
        <a:accent2>
          <a:srgbClr val="800000"/>
        </a:accent2>
        <a:accent3>
          <a:srgbClr val="FFFFE2"/>
        </a:accent3>
        <a:accent4>
          <a:srgbClr val="000000"/>
        </a:accent4>
        <a:accent5>
          <a:srgbClr val="B8CAAA"/>
        </a:accent5>
        <a:accent6>
          <a:srgbClr val="730000"/>
        </a:accent6>
        <a:hlink>
          <a:srgbClr val="CC9900"/>
        </a:hlink>
        <a:folHlink>
          <a:srgbClr val="FFFF99"/>
        </a:folHlink>
      </a:clrScheme>
      <a:clrMap bg1="lt1" tx1="dk1" bg2="lt2" tx2="dk2" accent1="accent1" accent2="accent2" accent3="accent3" accent4="accent4" accent5="accent5" accent6="accent6" hlink="hlink" folHlink="folHlink"/>
    </a:extraClrScheme>
    <a:extraClrScheme>
      <a:clrScheme name="CJB New Template 3">
        <a:dk1>
          <a:srgbClr val="000000"/>
        </a:dk1>
        <a:lt1>
          <a:srgbClr val="FFFFFF"/>
        </a:lt1>
        <a:dk2>
          <a:srgbClr val="DDDDDD"/>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JB New Template 4">
        <a:dk1>
          <a:srgbClr val="000000"/>
        </a:dk1>
        <a:lt1>
          <a:srgbClr val="336699"/>
        </a:lt1>
        <a:dk2>
          <a:srgbClr val="FFFFFF"/>
        </a:dk2>
        <a:lt2>
          <a:srgbClr val="6F9FCF"/>
        </a:lt2>
        <a:accent1>
          <a:srgbClr val="336633"/>
        </a:accent1>
        <a:accent2>
          <a:srgbClr val="00FFFF"/>
        </a:accent2>
        <a:accent3>
          <a:srgbClr val="ADB8CA"/>
        </a:accent3>
        <a:accent4>
          <a:srgbClr val="000000"/>
        </a:accent4>
        <a:accent5>
          <a:srgbClr val="ADB8AD"/>
        </a:accent5>
        <a:accent6>
          <a:srgbClr val="00E7E7"/>
        </a:accent6>
        <a:hlink>
          <a:srgbClr val="009999"/>
        </a:hlink>
        <a:folHlink>
          <a:srgbClr val="9CBCD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2454</TotalTime>
  <Words>1343</Words>
  <Application>Microsoft Office PowerPoint</Application>
  <PresentationFormat>On-screen Show (4:3)</PresentationFormat>
  <Paragraphs>228</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Berlin Sans FB</vt:lpstr>
      <vt:lpstr>Calibri</vt:lpstr>
      <vt:lpstr>Georgia</vt:lpstr>
      <vt:lpstr>Times New Roman</vt:lpstr>
      <vt:lpstr>Wingdings</vt:lpstr>
      <vt:lpstr>CJB New Template</vt:lpstr>
      <vt:lpstr>PowerPoint Presentation</vt:lpstr>
      <vt:lpstr>Scope</vt:lpstr>
      <vt:lpstr>Lines, ships and routes</vt:lpstr>
      <vt:lpstr>Collaboration?</vt:lpstr>
      <vt:lpstr>New Zealand - pre August 2017</vt:lpstr>
      <vt:lpstr>New Zealand – Part 2 Commerce Act 1986</vt:lpstr>
      <vt:lpstr>New Zealand – Shipping Act 1987</vt:lpstr>
      <vt:lpstr>Cook Islands</vt:lpstr>
      <vt:lpstr>American Samoa</vt:lpstr>
      <vt:lpstr>Australia</vt:lpstr>
      <vt:lpstr>Licences etc.</vt:lpstr>
      <vt:lpstr>In practise?</vt:lpstr>
      <vt:lpstr>New Zealand - post August 2019</vt:lpstr>
      <vt:lpstr>New Zealand - post August 2019 (contd.)</vt:lpstr>
      <vt:lpstr>New Zealand - post August 2019 (contd.)</vt:lpstr>
      <vt:lpstr>New Zealand - post August 2019 (contd.)</vt:lpstr>
      <vt:lpstr>In practise – post August 2019?</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 Lee at OAK CORP x4595</dc:creator>
  <cp:lastModifiedBy>John Gresson</cp:lastModifiedBy>
  <cp:revision>219</cp:revision>
  <cp:lastPrinted>2019-04-09T04:36:24Z</cp:lastPrinted>
  <dcterms:modified xsi:type="dcterms:W3CDTF">2019-04-09T04:48:46Z</dcterms:modified>
</cp:coreProperties>
</file>