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9" r:id="rId1"/>
  </p:sldMasterIdLst>
  <p:notesMasterIdLst>
    <p:notesMasterId r:id="rId18"/>
  </p:notesMasterIdLst>
  <p:handoutMasterIdLst>
    <p:handoutMasterId r:id="rId19"/>
  </p:handoutMasterIdLst>
  <p:sldIdLst>
    <p:sldId id="256" r:id="rId2"/>
    <p:sldId id="257" r:id="rId3"/>
    <p:sldId id="258" r:id="rId4"/>
    <p:sldId id="259" r:id="rId5"/>
    <p:sldId id="260" r:id="rId6"/>
    <p:sldId id="272" r:id="rId7"/>
    <p:sldId id="273" r:id="rId8"/>
    <p:sldId id="275" r:id="rId9"/>
    <p:sldId id="276" r:id="rId10"/>
    <p:sldId id="274" r:id="rId11"/>
    <p:sldId id="264" r:id="rId12"/>
    <p:sldId id="265" r:id="rId13"/>
    <p:sldId id="266" r:id="rId14"/>
    <p:sldId id="269" r:id="rId15"/>
    <p:sldId id="267" r:id="rId16"/>
    <p:sldId id="277"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100" d="100"/>
          <a:sy n="100" d="100"/>
        </p:scale>
        <p:origin x="216" y="78"/>
      </p:cViewPr>
      <p:guideLst/>
    </p:cSldViewPr>
  </p:slideViewPr>
  <p:outlineViewPr>
    <p:cViewPr>
      <p:scale>
        <a:sx n="33" d="100"/>
        <a:sy n="33" d="100"/>
      </p:scale>
      <p:origin x="0" y="-15942"/>
    </p:cViewPr>
  </p:outlineViewPr>
  <p:notesTextViewPr>
    <p:cViewPr>
      <p:scale>
        <a:sx n="1" d="1"/>
        <a:sy n="1" d="1"/>
      </p:scale>
      <p:origin x="0" y="0"/>
    </p:cViewPr>
  </p:notesTextViewPr>
  <p:notesViewPr>
    <p:cSldViewPr snapToGrid="0">
      <p:cViewPr varScale="1">
        <p:scale>
          <a:sx n="81" d="100"/>
          <a:sy n="81" d="100"/>
        </p:scale>
        <p:origin x="39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20A8467-326D-4E19-AAFD-0F998C43B7B3}" type="datetimeFigureOut">
              <a:rPr lang="en-NZ" smtClean="0"/>
              <a:t>10/04/2019</a:t>
            </a:fld>
            <a:endParaRPr lang="en-NZ"/>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4442C3B-F7A0-49B7-ADA7-716EF784E8D8}" type="slidenum">
              <a:rPr lang="en-NZ" smtClean="0"/>
              <a:t>‹#›</a:t>
            </a:fld>
            <a:endParaRPr lang="en-NZ"/>
          </a:p>
        </p:txBody>
      </p:sp>
    </p:spTree>
    <p:extLst>
      <p:ext uri="{BB962C8B-B14F-4D97-AF65-F5344CB8AC3E}">
        <p14:creationId xmlns:p14="http://schemas.microsoft.com/office/powerpoint/2010/main" val="332277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8484715-B244-48F9-A4F1-D73D53257532}" type="datetimeFigureOut">
              <a:rPr lang="en-NZ" smtClean="0"/>
              <a:t>10/04/2019</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D0C53CC-DBB1-4139-A973-3B29B9E13355}" type="slidenum">
              <a:rPr lang="en-NZ" smtClean="0"/>
              <a:t>‹#›</a:t>
            </a:fld>
            <a:endParaRPr lang="en-NZ"/>
          </a:p>
        </p:txBody>
      </p:sp>
    </p:spTree>
    <p:extLst>
      <p:ext uri="{BB962C8B-B14F-4D97-AF65-F5344CB8AC3E}">
        <p14:creationId xmlns:p14="http://schemas.microsoft.com/office/powerpoint/2010/main" val="2523053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1</a:t>
            </a:fld>
            <a:endParaRPr lang="en-NZ"/>
          </a:p>
        </p:txBody>
      </p:sp>
    </p:spTree>
    <p:extLst>
      <p:ext uri="{BB962C8B-B14F-4D97-AF65-F5344CB8AC3E}">
        <p14:creationId xmlns:p14="http://schemas.microsoft.com/office/powerpoint/2010/main" val="4093689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13</a:t>
            </a:fld>
            <a:endParaRPr lang="en-NZ"/>
          </a:p>
        </p:txBody>
      </p:sp>
    </p:spTree>
    <p:extLst>
      <p:ext uri="{BB962C8B-B14F-4D97-AF65-F5344CB8AC3E}">
        <p14:creationId xmlns:p14="http://schemas.microsoft.com/office/powerpoint/2010/main" val="176610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14</a:t>
            </a:fld>
            <a:endParaRPr lang="en-NZ"/>
          </a:p>
        </p:txBody>
      </p:sp>
    </p:spTree>
    <p:extLst>
      <p:ext uri="{BB962C8B-B14F-4D97-AF65-F5344CB8AC3E}">
        <p14:creationId xmlns:p14="http://schemas.microsoft.com/office/powerpoint/2010/main" val="111191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1D0C53CC-DBB1-4139-A973-3B29B9E13355}" type="slidenum">
              <a:rPr lang="en-NZ" smtClean="0"/>
              <a:t>15</a:t>
            </a:fld>
            <a:endParaRPr lang="en-NZ"/>
          </a:p>
        </p:txBody>
      </p:sp>
    </p:spTree>
    <p:extLst>
      <p:ext uri="{BB962C8B-B14F-4D97-AF65-F5344CB8AC3E}">
        <p14:creationId xmlns:p14="http://schemas.microsoft.com/office/powerpoint/2010/main" val="282269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2</a:t>
            </a:fld>
            <a:endParaRPr lang="en-NZ"/>
          </a:p>
        </p:txBody>
      </p:sp>
    </p:spTree>
    <p:extLst>
      <p:ext uri="{BB962C8B-B14F-4D97-AF65-F5344CB8AC3E}">
        <p14:creationId xmlns:p14="http://schemas.microsoft.com/office/powerpoint/2010/main" val="64410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1D0C53CC-DBB1-4139-A973-3B29B9E13355}" type="slidenum">
              <a:rPr lang="en-NZ" smtClean="0"/>
              <a:t>3</a:t>
            </a:fld>
            <a:endParaRPr lang="en-NZ"/>
          </a:p>
        </p:txBody>
      </p:sp>
    </p:spTree>
    <p:extLst>
      <p:ext uri="{BB962C8B-B14F-4D97-AF65-F5344CB8AC3E}">
        <p14:creationId xmlns:p14="http://schemas.microsoft.com/office/powerpoint/2010/main" val="35726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4</a:t>
            </a:fld>
            <a:endParaRPr lang="en-NZ"/>
          </a:p>
        </p:txBody>
      </p:sp>
    </p:spTree>
    <p:extLst>
      <p:ext uri="{BB962C8B-B14F-4D97-AF65-F5344CB8AC3E}">
        <p14:creationId xmlns:p14="http://schemas.microsoft.com/office/powerpoint/2010/main" val="313392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5</a:t>
            </a:fld>
            <a:endParaRPr lang="en-NZ"/>
          </a:p>
        </p:txBody>
      </p:sp>
    </p:spTree>
    <p:extLst>
      <p:ext uri="{BB962C8B-B14F-4D97-AF65-F5344CB8AC3E}">
        <p14:creationId xmlns:p14="http://schemas.microsoft.com/office/powerpoint/2010/main" val="129544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8</a:t>
            </a:fld>
            <a:endParaRPr lang="en-NZ"/>
          </a:p>
        </p:txBody>
      </p:sp>
    </p:spTree>
    <p:extLst>
      <p:ext uri="{BB962C8B-B14F-4D97-AF65-F5344CB8AC3E}">
        <p14:creationId xmlns:p14="http://schemas.microsoft.com/office/powerpoint/2010/main" val="3395475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9</a:t>
            </a:fld>
            <a:endParaRPr lang="en-NZ"/>
          </a:p>
        </p:txBody>
      </p:sp>
    </p:spTree>
    <p:extLst>
      <p:ext uri="{BB962C8B-B14F-4D97-AF65-F5344CB8AC3E}">
        <p14:creationId xmlns:p14="http://schemas.microsoft.com/office/powerpoint/2010/main" val="43327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11</a:t>
            </a:fld>
            <a:endParaRPr lang="en-NZ"/>
          </a:p>
        </p:txBody>
      </p:sp>
    </p:spTree>
    <p:extLst>
      <p:ext uri="{BB962C8B-B14F-4D97-AF65-F5344CB8AC3E}">
        <p14:creationId xmlns:p14="http://schemas.microsoft.com/office/powerpoint/2010/main" val="23117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NZ" dirty="0"/>
          </a:p>
        </p:txBody>
      </p:sp>
      <p:sp>
        <p:nvSpPr>
          <p:cNvPr id="4" name="Slide Number Placeholder 3"/>
          <p:cNvSpPr>
            <a:spLocks noGrp="1"/>
          </p:cNvSpPr>
          <p:nvPr>
            <p:ph type="sldNum" sz="quarter" idx="10"/>
          </p:nvPr>
        </p:nvSpPr>
        <p:spPr/>
        <p:txBody>
          <a:bodyPr/>
          <a:lstStyle/>
          <a:p>
            <a:fld id="{1D0C53CC-DBB1-4139-A973-3B29B9E13355}" type="slidenum">
              <a:rPr lang="en-NZ" smtClean="0"/>
              <a:t>12</a:t>
            </a:fld>
            <a:endParaRPr lang="en-NZ"/>
          </a:p>
        </p:txBody>
      </p:sp>
    </p:spTree>
    <p:extLst>
      <p:ext uri="{BB962C8B-B14F-4D97-AF65-F5344CB8AC3E}">
        <p14:creationId xmlns:p14="http://schemas.microsoft.com/office/powerpoint/2010/main" val="268443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19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348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85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3751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6886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50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624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506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865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706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547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4/10/2019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038852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1940255"/>
          </a:xfrm>
        </p:spPr>
        <p:txBody>
          <a:bodyPr>
            <a:normAutofit/>
          </a:bodyPr>
          <a:lstStyle/>
          <a:p>
            <a:r>
              <a:rPr lang="en-NZ" b="1" dirty="0" smtClean="0">
                <a:solidFill>
                  <a:schemeClr val="accent1">
                    <a:lumMod val="50000"/>
                  </a:schemeClr>
                </a:solidFill>
                <a:effectLst>
                  <a:outerShdw blurRad="38100" dist="38100" dir="2700000" algn="tl">
                    <a:srgbClr val="000000">
                      <a:alpha val="43137"/>
                    </a:srgbClr>
                  </a:outerShdw>
                </a:effectLst>
              </a:rPr>
              <a:t>Maritime New Zealand v </a:t>
            </a:r>
            <a:br>
              <a:rPr lang="en-NZ" b="1" dirty="0" smtClean="0">
                <a:solidFill>
                  <a:schemeClr val="accent1">
                    <a:lumMod val="50000"/>
                  </a:schemeClr>
                </a:solidFill>
                <a:effectLst>
                  <a:outerShdw blurRad="38100" dist="38100" dir="2700000" algn="tl">
                    <a:srgbClr val="000000">
                      <a:alpha val="43137"/>
                    </a:srgbClr>
                  </a:outerShdw>
                </a:effectLst>
              </a:rPr>
            </a:br>
            <a:r>
              <a:rPr lang="en-NZ" b="1" dirty="0" smtClean="0">
                <a:solidFill>
                  <a:schemeClr val="accent1">
                    <a:lumMod val="50000"/>
                  </a:schemeClr>
                </a:solidFill>
                <a:effectLst>
                  <a:outerShdw blurRad="38100" dist="38100" dir="2700000" algn="tl">
                    <a:srgbClr val="000000">
                      <a:alpha val="43137"/>
                    </a:srgbClr>
                  </a:outerShdw>
                </a:effectLst>
              </a:rPr>
              <a:t>Glass Bottom Boat</a:t>
            </a:r>
            <a:endParaRPr lang="en-NZ" b="1" dirty="0">
              <a:solidFill>
                <a:schemeClr val="accent1">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751012" y="3484880"/>
            <a:ext cx="8689976" cy="1772919"/>
          </a:xfrm>
        </p:spPr>
        <p:txBody>
          <a:bodyPr>
            <a:normAutofit/>
          </a:bodyPr>
          <a:lstStyle/>
          <a:p>
            <a:r>
              <a:rPr lang="en-NZ" b="1" dirty="0" smtClean="0">
                <a:solidFill>
                  <a:schemeClr val="tx2"/>
                </a:solidFill>
              </a:rPr>
              <a:t>Concerning the issue of</a:t>
            </a:r>
          </a:p>
          <a:p>
            <a:r>
              <a:rPr lang="en-NZ" b="1" dirty="0" smtClean="0">
                <a:solidFill>
                  <a:schemeClr val="tx2"/>
                </a:solidFill>
              </a:rPr>
              <a:t> Improvement and Prohibition Notices </a:t>
            </a:r>
          </a:p>
          <a:p>
            <a:r>
              <a:rPr lang="en-NZ" b="1" dirty="0" smtClean="0">
                <a:solidFill>
                  <a:schemeClr val="tx2"/>
                </a:solidFill>
              </a:rPr>
              <a:t>under the Health and Safety at Work Act 2015</a:t>
            </a:r>
            <a:endParaRPr lang="en-NZ" b="1" dirty="0">
              <a:solidFill>
                <a:schemeClr val="tx2"/>
              </a:solidFill>
            </a:endParaRPr>
          </a:p>
        </p:txBody>
      </p:sp>
      <p:sp>
        <p:nvSpPr>
          <p:cNvPr id="4" name="TextBox 3"/>
          <p:cNvSpPr txBox="1"/>
          <p:nvPr/>
        </p:nvSpPr>
        <p:spPr>
          <a:xfrm>
            <a:off x="8352263" y="6103917"/>
            <a:ext cx="349931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solidFill>
                  <a:schemeClr val="accent1">
                    <a:lumMod val="50000"/>
                  </a:schemeClr>
                </a:solidFill>
              </a:rPr>
              <a:t>Hayley Campbell LLB BSc, Solicitor</a:t>
            </a:r>
            <a:endParaRPr lang="en-NZ" b="1" dirty="0">
              <a:solidFill>
                <a:schemeClr val="accent1">
                  <a:lumMod val="50000"/>
                </a:schemeClr>
              </a:solidFill>
            </a:endParaRPr>
          </a:p>
        </p:txBody>
      </p:sp>
    </p:spTree>
    <p:extLst>
      <p:ext uri="{BB962C8B-B14F-4D97-AF65-F5344CB8AC3E}">
        <p14:creationId xmlns:p14="http://schemas.microsoft.com/office/powerpoint/2010/main" val="4257692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966443"/>
          </a:xfrm>
        </p:spPr>
        <p:txBody>
          <a:bodyPr/>
          <a:lstStyle/>
          <a:p>
            <a:r>
              <a:rPr lang="en-NZ" b="1" dirty="0" smtClean="0"/>
              <a:t>Notices </a:t>
            </a:r>
            <a:endParaRPr lang="en-NZ" b="1" dirty="0"/>
          </a:p>
        </p:txBody>
      </p:sp>
      <p:sp>
        <p:nvSpPr>
          <p:cNvPr id="3" name="Content Placeholder 2"/>
          <p:cNvSpPr>
            <a:spLocks noGrp="1"/>
          </p:cNvSpPr>
          <p:nvPr>
            <p:ph idx="1"/>
          </p:nvPr>
        </p:nvSpPr>
        <p:spPr>
          <a:xfrm>
            <a:off x="913774" y="1584960"/>
            <a:ext cx="10363826" cy="4206239"/>
          </a:xfrm>
        </p:spPr>
        <p:txBody>
          <a:bodyPr>
            <a:normAutofit fontScale="92500" lnSpcReduction="10000"/>
          </a:bodyPr>
          <a:lstStyle/>
          <a:p>
            <a:r>
              <a:rPr lang="en-NZ" cap="none" dirty="0" smtClean="0"/>
              <a:t>The prohibition notice prohibited the Glass Bottom Boat from conducting vessel operations by way of  transiting or entering the area termed “Goat Island Channel” on the grounds that the inspector reasonably believed that an activity was occurring which involved a serious risk to the health and safety of a person arising from an immediate or imminent exposure to a hazard. The matter giving rise to the risk being propeller or vessel strike due to the operation of vessel in the vicinity of swimmers. </a:t>
            </a:r>
          </a:p>
          <a:p>
            <a:pPr marL="0" indent="0">
              <a:buNone/>
            </a:pPr>
            <a:endParaRPr lang="en-NZ" cap="none" dirty="0" smtClean="0"/>
          </a:p>
          <a:p>
            <a:r>
              <a:rPr lang="en-NZ" cap="none" dirty="0" smtClean="0"/>
              <a:t>The improvement notice required remedy of the actual or likely contravention of s30 and s 36(2), by conducting a risk assessment and implementing controls for the risks identified. </a:t>
            </a:r>
            <a:endParaRPr lang="en-NZ" cap="none" dirty="0"/>
          </a:p>
        </p:txBody>
      </p:sp>
    </p:spTree>
    <p:extLst>
      <p:ext uri="{BB962C8B-B14F-4D97-AF65-F5344CB8AC3E}">
        <p14:creationId xmlns:p14="http://schemas.microsoft.com/office/powerpoint/2010/main" val="6927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098523"/>
          </a:xfrm>
        </p:spPr>
        <p:txBody>
          <a:bodyPr/>
          <a:lstStyle/>
          <a:p>
            <a:r>
              <a:rPr lang="en-NZ" b="1" dirty="0" smtClean="0"/>
              <a:t>Appeal to District Court</a:t>
            </a:r>
            <a:endParaRPr lang="en-NZ" b="1" dirty="0"/>
          </a:p>
        </p:txBody>
      </p:sp>
      <p:sp>
        <p:nvSpPr>
          <p:cNvPr id="3" name="Content Placeholder 2"/>
          <p:cNvSpPr>
            <a:spLocks noGrp="1"/>
          </p:cNvSpPr>
          <p:nvPr>
            <p:ph idx="1"/>
          </p:nvPr>
        </p:nvSpPr>
        <p:spPr>
          <a:xfrm>
            <a:off x="913774" y="1635760"/>
            <a:ext cx="10363826" cy="4155439"/>
          </a:xfrm>
        </p:spPr>
        <p:txBody>
          <a:bodyPr>
            <a:normAutofit fontScale="85000" lnSpcReduction="20000"/>
          </a:bodyPr>
          <a:lstStyle/>
          <a:p>
            <a:r>
              <a:rPr lang="en-NZ" cap="none" dirty="0"/>
              <a:t>s 135 of the </a:t>
            </a:r>
            <a:r>
              <a:rPr lang="en-NZ" cap="none" dirty="0" smtClean="0"/>
              <a:t>HSWA provides that an eligible person may appeal to the District Court against an appealable decision on the grounds it is unreasonable </a:t>
            </a:r>
          </a:p>
          <a:p>
            <a:r>
              <a:rPr lang="en-NZ" cap="none" dirty="0" smtClean="0"/>
              <a:t>The decision to issue the notices only becomes an appealable decision if it undergoes internal review by the regulator</a:t>
            </a:r>
          </a:p>
          <a:p>
            <a:r>
              <a:rPr lang="en-NZ" cap="none" dirty="0" smtClean="0"/>
              <a:t>The GBB sought an internal review of the decisions and the regulator confirmed the decisions</a:t>
            </a:r>
          </a:p>
          <a:p>
            <a:r>
              <a:rPr lang="en-NZ" cap="none" dirty="0" smtClean="0"/>
              <a:t>So then GBB appealed the decision to issue the notices on the grounds it was unreasonable</a:t>
            </a:r>
          </a:p>
          <a:p>
            <a:r>
              <a:rPr lang="en-NZ" cap="none" dirty="0" smtClean="0"/>
              <a:t>The first point the District Court decision determined</a:t>
            </a:r>
            <a:r>
              <a:rPr lang="en-NZ" cap="none" dirty="0"/>
              <a:t> </a:t>
            </a:r>
            <a:r>
              <a:rPr lang="en-NZ" cap="none" dirty="0" smtClean="0"/>
              <a:t>was that such an appeal is</a:t>
            </a:r>
            <a:r>
              <a:rPr lang="en-NZ" i="1" cap="none" dirty="0"/>
              <a:t> </a:t>
            </a:r>
            <a:r>
              <a:rPr lang="en-NZ" i="1" cap="none" dirty="0" smtClean="0"/>
              <a:t>de novo</a:t>
            </a:r>
            <a:r>
              <a:rPr lang="en-NZ" cap="none" dirty="0" smtClean="0"/>
              <a:t>, that the appellate court must hear evidence afresh and there is no presumption the decision appealed from is correct</a:t>
            </a:r>
          </a:p>
          <a:p>
            <a:r>
              <a:rPr lang="en-NZ" cap="none" dirty="0" smtClean="0"/>
              <a:t>GBB was successful in the District Court, both the decisions were overturned on the grounds the decisions were unreasonable</a:t>
            </a:r>
          </a:p>
          <a:p>
            <a:endParaRPr lang="en-NZ" cap="none" dirty="0" smtClean="0"/>
          </a:p>
          <a:p>
            <a:endParaRPr lang="en-NZ" cap="none" dirty="0" smtClean="0"/>
          </a:p>
          <a:p>
            <a:endParaRPr lang="en-NZ" cap="none" dirty="0"/>
          </a:p>
        </p:txBody>
      </p:sp>
    </p:spTree>
    <p:extLst>
      <p:ext uri="{BB962C8B-B14F-4D97-AF65-F5344CB8AC3E}">
        <p14:creationId xmlns:p14="http://schemas.microsoft.com/office/powerpoint/2010/main" val="311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Appeal to the High Court </a:t>
            </a:r>
            <a:endParaRPr lang="en-NZ" b="1" dirty="0"/>
          </a:p>
        </p:txBody>
      </p:sp>
      <p:sp>
        <p:nvSpPr>
          <p:cNvPr id="3" name="Content Placeholder 2"/>
          <p:cNvSpPr>
            <a:spLocks noGrp="1"/>
          </p:cNvSpPr>
          <p:nvPr>
            <p:ph idx="1"/>
          </p:nvPr>
        </p:nvSpPr>
        <p:spPr>
          <a:xfrm>
            <a:off x="913774" y="1995055"/>
            <a:ext cx="10363826" cy="4073235"/>
          </a:xfrm>
        </p:spPr>
        <p:txBody>
          <a:bodyPr>
            <a:normAutofit fontScale="70000" lnSpcReduction="20000"/>
          </a:bodyPr>
          <a:lstStyle/>
          <a:p>
            <a:pPr marL="342900" indent="-342900">
              <a:buFont typeface="+mj-lt"/>
              <a:buAutoNum type="arabicPeriod"/>
            </a:pPr>
            <a:r>
              <a:rPr lang="en-NZ" i="1" cap="none" dirty="0" smtClean="0"/>
              <a:t>MNZ argued that the District Court Judge held that the appeal was de novo but failed to conduct the appeal on a de novo basis.</a:t>
            </a:r>
          </a:p>
          <a:p>
            <a:pPr lvl="1"/>
            <a:r>
              <a:rPr lang="en-NZ" cap="none" dirty="0" smtClean="0"/>
              <a:t>The issue was not that the appeal was de novo but that evidence was given by affidavit with limited viva voce evidence</a:t>
            </a:r>
          </a:p>
          <a:p>
            <a:pPr lvl="1"/>
            <a:r>
              <a:rPr lang="en-NZ" cap="none" dirty="0" smtClean="0"/>
              <a:t>The High Court held that parties may seek a full hearing of oral evidence but there is no obligation on the Judge to require that</a:t>
            </a:r>
          </a:p>
          <a:p>
            <a:pPr marL="914400" lvl="2" indent="0">
              <a:buNone/>
            </a:pPr>
            <a:endParaRPr lang="en-NZ" cap="none" dirty="0" smtClean="0"/>
          </a:p>
          <a:p>
            <a:pPr marL="342900" indent="-342900">
              <a:buFont typeface="+mj-lt"/>
              <a:buAutoNum type="arabicPeriod"/>
            </a:pPr>
            <a:r>
              <a:rPr lang="en-NZ" i="1" cap="none" dirty="0" smtClean="0"/>
              <a:t>MNZ argued that the District Court Judge was wrong to hold that the inspector was required to identify a specific breach of the HSWA in issuing the improvement notice.</a:t>
            </a:r>
          </a:p>
          <a:p>
            <a:pPr lvl="1"/>
            <a:r>
              <a:rPr lang="en-NZ" cap="none" dirty="0" smtClean="0"/>
              <a:t>MNZ’s argument was that an inspector could reasonably believe that a person was contravening or likely to contravene a provision of the Act, and was not required to inquire into whether a specific contravention was occurring</a:t>
            </a:r>
          </a:p>
          <a:p>
            <a:pPr lvl="1"/>
            <a:r>
              <a:rPr lang="en-NZ" cap="none" dirty="0" smtClean="0"/>
              <a:t>GBB argued that in order to have a reasonable belief of a contravention, the inspector must turn his mind to the elements of the offence</a:t>
            </a:r>
          </a:p>
          <a:p>
            <a:pPr lvl="1"/>
            <a:r>
              <a:rPr lang="en-NZ" dirty="0"/>
              <a:t>The High Court agreed that a specific contravention or likely contravention must be identified, without such identification there is no objective basis on which the recipient of the notice can improve or improvements can be measured</a:t>
            </a:r>
          </a:p>
          <a:p>
            <a:pPr lvl="1"/>
            <a:endParaRPr lang="en-NZ" cap="none" dirty="0" smtClean="0"/>
          </a:p>
          <a:p>
            <a:pPr marL="457200" lvl="1" indent="0">
              <a:buNone/>
            </a:pPr>
            <a:endParaRPr lang="en-NZ" dirty="0" smtClean="0"/>
          </a:p>
        </p:txBody>
      </p:sp>
    </p:spTree>
    <p:extLst>
      <p:ext uri="{BB962C8B-B14F-4D97-AF65-F5344CB8AC3E}">
        <p14:creationId xmlns:p14="http://schemas.microsoft.com/office/powerpoint/2010/main" val="222893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2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High Court </a:t>
            </a:r>
            <a:r>
              <a:rPr lang="en-NZ" sz="3200" b="1" dirty="0">
                <a:solidFill>
                  <a:prstClr val="black"/>
                </a:solidFill>
              </a:rPr>
              <a:t>(cont.)</a:t>
            </a:r>
            <a:endParaRPr lang="en-NZ" b="1" dirty="0"/>
          </a:p>
        </p:txBody>
      </p:sp>
      <p:sp>
        <p:nvSpPr>
          <p:cNvPr id="3" name="Content Placeholder 2"/>
          <p:cNvSpPr>
            <a:spLocks noGrp="1"/>
          </p:cNvSpPr>
          <p:nvPr>
            <p:ph idx="1"/>
          </p:nvPr>
        </p:nvSpPr>
        <p:spPr/>
        <p:txBody>
          <a:bodyPr>
            <a:normAutofit fontScale="77500" lnSpcReduction="20000"/>
          </a:bodyPr>
          <a:lstStyle/>
          <a:p>
            <a:pPr marL="0" indent="0">
              <a:buNone/>
            </a:pPr>
            <a:r>
              <a:rPr lang="en-NZ" i="1" cap="none" dirty="0" smtClean="0"/>
              <a:t>3. MNZ argued that the Application </a:t>
            </a:r>
            <a:r>
              <a:rPr lang="en-NZ" i="1" cap="none" dirty="0"/>
              <a:t>of a Full Public Law Framework to the notices would have resulted in a determination that the decisions to issue the notices were reasonable. </a:t>
            </a:r>
          </a:p>
          <a:p>
            <a:pPr lvl="1"/>
            <a:r>
              <a:rPr lang="en-NZ" cap="none" dirty="0"/>
              <a:t>MNZ argued that the District Court Judge erred in her interpretation of unreasonable, and that despite seemingly applying public law considerations </a:t>
            </a:r>
            <a:r>
              <a:rPr lang="en-NZ" cap="none" dirty="0" smtClean="0"/>
              <a:t>had </a:t>
            </a:r>
            <a:r>
              <a:rPr lang="en-NZ" cap="none" dirty="0"/>
              <a:t>she applied a full public law framework, the notices would have been found to be </a:t>
            </a:r>
            <a:r>
              <a:rPr lang="en-NZ" cap="none" dirty="0" smtClean="0"/>
              <a:t>reasonable</a:t>
            </a:r>
            <a:endParaRPr lang="en-NZ" cap="none" dirty="0"/>
          </a:p>
          <a:p>
            <a:pPr lvl="1"/>
            <a:r>
              <a:rPr lang="en-NZ" cap="none" dirty="0"/>
              <a:t>GBB argued that the Judge had applied public law unreasonableness and had simply rejected that </a:t>
            </a:r>
            <a:r>
              <a:rPr lang="en-NZ" cap="none" dirty="0" err="1"/>
              <a:t>Wednesbury</a:t>
            </a:r>
            <a:r>
              <a:rPr lang="en-NZ" cap="none" dirty="0"/>
              <a:t> unreasonableness </a:t>
            </a:r>
            <a:r>
              <a:rPr lang="en-NZ" cap="none" dirty="0" smtClean="0"/>
              <a:t>applied</a:t>
            </a:r>
            <a:endParaRPr lang="en-NZ" cap="none" dirty="0"/>
          </a:p>
          <a:p>
            <a:pPr lvl="1"/>
            <a:r>
              <a:rPr lang="en-NZ" cap="none" dirty="0" smtClean="0"/>
              <a:t>The High Court referred to </a:t>
            </a:r>
            <a:r>
              <a:rPr lang="en-NZ" i="1" cap="none" dirty="0" smtClean="0"/>
              <a:t>Talley’s Group Ltd v </a:t>
            </a:r>
            <a:r>
              <a:rPr lang="en-NZ" i="1" cap="none" dirty="0" err="1" smtClean="0"/>
              <a:t>Worksafe</a:t>
            </a:r>
            <a:r>
              <a:rPr lang="en-NZ" i="1" cap="none" dirty="0" smtClean="0"/>
              <a:t> New Zealand</a:t>
            </a:r>
            <a:r>
              <a:rPr lang="en-NZ" cap="none" dirty="0" smtClean="0"/>
              <a:t>, agreed </a:t>
            </a:r>
            <a:r>
              <a:rPr lang="en-NZ" cap="none" dirty="0"/>
              <a:t>the test was “the conventional test for </a:t>
            </a:r>
            <a:r>
              <a:rPr lang="en-NZ" cap="none" dirty="0" smtClean="0"/>
              <a:t>unreasonableness </a:t>
            </a:r>
            <a:r>
              <a:rPr lang="en-NZ" cap="none" dirty="0"/>
              <a:t>in administrative </a:t>
            </a:r>
            <a:r>
              <a:rPr lang="en-NZ" cap="none" dirty="0" smtClean="0"/>
              <a:t>law,” </a:t>
            </a:r>
            <a:r>
              <a:rPr lang="en-NZ" cap="none" dirty="0"/>
              <a:t>and held that </a:t>
            </a:r>
            <a:r>
              <a:rPr lang="en-NZ" cap="none" dirty="0" smtClean="0"/>
              <a:t>the </a:t>
            </a:r>
            <a:r>
              <a:rPr lang="en-NZ" cap="none" dirty="0"/>
              <a:t>Judge had proceeded on the basis of public law </a:t>
            </a:r>
            <a:r>
              <a:rPr lang="en-NZ" cap="none" dirty="0" smtClean="0"/>
              <a:t>principles</a:t>
            </a:r>
          </a:p>
          <a:p>
            <a:pPr marL="0" indent="0">
              <a:buNone/>
            </a:pPr>
            <a:r>
              <a:rPr lang="en-NZ" i="1" cap="none" dirty="0" smtClean="0"/>
              <a:t>4. MNZ argued that The District Court Judge applied the wrong statutory duty on GBB.</a:t>
            </a:r>
          </a:p>
          <a:p>
            <a:pPr lvl="1"/>
            <a:r>
              <a:rPr lang="en-NZ" cap="none" dirty="0" smtClean="0"/>
              <a:t>MNZ argued that the only relevant duty was that which arose under s 36(2)</a:t>
            </a:r>
          </a:p>
          <a:p>
            <a:pPr lvl="1"/>
            <a:r>
              <a:rPr lang="en-NZ" cap="none" dirty="0" smtClean="0"/>
              <a:t>GBB argued that s 30(2) was relevant in this case because it is a qualifier</a:t>
            </a:r>
          </a:p>
          <a:p>
            <a:pPr lvl="1"/>
            <a:r>
              <a:rPr lang="en-NZ" cap="none" dirty="0" smtClean="0"/>
              <a:t>The High Court held that s 30(2) was a relevant consideration and the District Court Judge had not applied the wrong test</a:t>
            </a:r>
          </a:p>
          <a:p>
            <a:pPr marL="457200" lvl="1" indent="0">
              <a:buNone/>
            </a:pPr>
            <a:endParaRPr lang="en-NZ" cap="none" dirty="0"/>
          </a:p>
        </p:txBody>
      </p:sp>
    </p:spTree>
    <p:extLst>
      <p:ext uri="{BB962C8B-B14F-4D97-AF65-F5344CB8AC3E}">
        <p14:creationId xmlns:p14="http://schemas.microsoft.com/office/powerpoint/2010/main" val="39272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14000"/>
                            </p:stCondLst>
                            <p:childTnLst>
                              <p:par>
                                <p:cTn id="26" presetID="1" presetClass="entr" presetSubtype="0" fill="hold" nodeType="afterEffect">
                                  <p:stCondLst>
                                    <p:cond delay="2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High Court </a:t>
            </a:r>
            <a:r>
              <a:rPr lang="en-NZ" sz="3200" b="1" dirty="0">
                <a:solidFill>
                  <a:prstClr val="black"/>
                </a:solidFill>
              </a:rPr>
              <a:t>(cont.)</a:t>
            </a:r>
            <a:endParaRPr lang="en-NZ" dirty="0"/>
          </a:p>
        </p:txBody>
      </p:sp>
      <p:sp>
        <p:nvSpPr>
          <p:cNvPr id="3" name="Content Placeholder 2"/>
          <p:cNvSpPr>
            <a:spLocks noGrp="1"/>
          </p:cNvSpPr>
          <p:nvPr>
            <p:ph idx="1"/>
          </p:nvPr>
        </p:nvSpPr>
        <p:spPr/>
        <p:txBody>
          <a:bodyPr>
            <a:normAutofit fontScale="47500" lnSpcReduction="20000"/>
          </a:bodyPr>
          <a:lstStyle/>
          <a:p>
            <a:pPr marL="0" indent="0">
              <a:buNone/>
            </a:pPr>
            <a:r>
              <a:rPr lang="en-NZ" sz="4000" i="1" cap="none" dirty="0" smtClean="0"/>
              <a:t>5. MNZ argued the </a:t>
            </a:r>
            <a:r>
              <a:rPr lang="en-NZ" sz="4000" i="1" cap="none" dirty="0"/>
              <a:t>District Court Judge did not recognise that “imminent or immediate” in s 105 must be read in light of the </a:t>
            </a:r>
            <a:r>
              <a:rPr lang="en-NZ" sz="4000" i="1" cap="none" dirty="0" smtClean="0"/>
              <a:t>inspector’s </a:t>
            </a:r>
            <a:r>
              <a:rPr lang="en-NZ" sz="4000" i="1" cap="none" dirty="0"/>
              <a:t>focus to eliminate or minimise risk</a:t>
            </a:r>
            <a:r>
              <a:rPr lang="en-NZ" sz="4000" i="1" cap="none" dirty="0" smtClean="0"/>
              <a:t>, informed </a:t>
            </a:r>
            <a:r>
              <a:rPr lang="en-NZ" sz="4000" i="1" cap="none" dirty="0"/>
              <a:t>by the purpose of the Act. </a:t>
            </a:r>
            <a:endParaRPr lang="en-NZ" sz="4000" i="1" cap="none" dirty="0" smtClean="0"/>
          </a:p>
          <a:p>
            <a:pPr lvl="1"/>
            <a:r>
              <a:rPr lang="en-NZ" sz="3600" cap="none" dirty="0" smtClean="0"/>
              <a:t>MNZ argued that the focus of an inspector in issuing a prohibition notice under s 105 was the elimination or minimisation of risk and that previous “non incidents” could not be evidence against issuing a notice</a:t>
            </a:r>
          </a:p>
          <a:p>
            <a:pPr lvl="1"/>
            <a:r>
              <a:rPr lang="en-NZ" sz="3600" cap="none" dirty="0" smtClean="0"/>
              <a:t>GBB argued that the evidence showed that the Inspector did not perceive an imminent or immediate exposure to a hazard  </a:t>
            </a:r>
          </a:p>
          <a:p>
            <a:pPr lvl="1"/>
            <a:r>
              <a:rPr lang="en-NZ" sz="3600" cap="none" dirty="0" smtClean="0"/>
              <a:t>The High Court held that there was no error in using the absence of previous incidents to inform the assessment of the risk</a:t>
            </a:r>
          </a:p>
          <a:p>
            <a:pPr marL="914400" lvl="2" indent="0">
              <a:buNone/>
            </a:pPr>
            <a:endParaRPr lang="en-NZ" sz="4400" i="1" cap="none" dirty="0"/>
          </a:p>
          <a:p>
            <a:pPr marL="0" indent="0">
              <a:buNone/>
            </a:pPr>
            <a:r>
              <a:rPr lang="en-NZ" sz="4000" i="1" cap="none" dirty="0" smtClean="0"/>
              <a:t>6. </a:t>
            </a:r>
            <a:r>
              <a:rPr lang="en-NZ" sz="4000" i="1" dirty="0" smtClean="0"/>
              <a:t>MNZ argued t</a:t>
            </a:r>
            <a:r>
              <a:rPr lang="en-NZ" sz="4000" i="1" cap="none" dirty="0" smtClean="0"/>
              <a:t>hat </a:t>
            </a:r>
            <a:r>
              <a:rPr lang="en-NZ" sz="4000" i="1" cap="none" dirty="0"/>
              <a:t>there is no requirement for natural justice in the issue of such notices, and any breach of natural justice is </a:t>
            </a:r>
            <a:r>
              <a:rPr lang="en-NZ" sz="4000" i="1" cap="none" dirty="0" smtClean="0"/>
              <a:t>cured </a:t>
            </a:r>
            <a:r>
              <a:rPr lang="en-NZ" sz="4000" i="1" cap="none" dirty="0"/>
              <a:t>by the right of appeal. </a:t>
            </a:r>
            <a:endParaRPr lang="en-NZ" sz="4000" i="1" cap="none" dirty="0" smtClean="0"/>
          </a:p>
          <a:p>
            <a:pPr lvl="1"/>
            <a:r>
              <a:rPr lang="en-NZ" sz="3600" cap="none" dirty="0" smtClean="0"/>
              <a:t>The District Court Judge found that, in cases where there is no hearing on which decisions are based, - administrative decisions, natural justice requires that an opportunity must be available on appeal to put the appellants case forward (this was why the appeal was de novo)</a:t>
            </a:r>
          </a:p>
          <a:p>
            <a:pPr lvl="1"/>
            <a:r>
              <a:rPr lang="en-NZ" sz="3600" cap="none" dirty="0" smtClean="0"/>
              <a:t>MNZ argued that this ability to appeal cured all defects in natural justice – not just the administrative nature of the decision - and the District Court was wrong to find that the other breaches of Natural Justice were to be remedied by overturning the notices</a:t>
            </a:r>
          </a:p>
          <a:p>
            <a:pPr lvl="1"/>
            <a:r>
              <a:rPr lang="en-NZ" sz="3600" cap="none" dirty="0" smtClean="0"/>
              <a:t>The High Court disagreed, holding that the </a:t>
            </a:r>
            <a:r>
              <a:rPr lang="en-NZ" sz="3600" cap="none" dirty="0"/>
              <a:t>breaches of natural justice found by the District Court were addressed by the decision to quash the notices, </a:t>
            </a:r>
            <a:r>
              <a:rPr lang="en-NZ" sz="3600" cap="none" dirty="0" smtClean="0"/>
              <a:t>and MNZ could not argue that no breaches occurred</a:t>
            </a:r>
            <a:endParaRPr lang="en-NZ" sz="3600" cap="none" dirty="0"/>
          </a:p>
          <a:p>
            <a:endParaRPr lang="en-NZ" dirty="0"/>
          </a:p>
        </p:txBody>
      </p:sp>
    </p:spTree>
    <p:extLst>
      <p:ext uri="{BB962C8B-B14F-4D97-AF65-F5344CB8AC3E}">
        <p14:creationId xmlns:p14="http://schemas.microsoft.com/office/powerpoint/2010/main" val="33020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20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14000"/>
                            </p:stCondLst>
                            <p:childTnLst>
                              <p:par>
                                <p:cTn id="26" presetID="1" presetClass="entr" presetSubtype="0" fill="hold" nodeType="afterEffect">
                                  <p:stCondLst>
                                    <p:cond delay="200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Learnings</a:t>
            </a:r>
            <a:endParaRPr lang="en-NZ" b="1" dirty="0"/>
          </a:p>
        </p:txBody>
      </p:sp>
      <p:sp>
        <p:nvSpPr>
          <p:cNvPr id="3" name="Content Placeholder 2"/>
          <p:cNvSpPr>
            <a:spLocks noGrp="1"/>
          </p:cNvSpPr>
          <p:nvPr>
            <p:ph idx="1"/>
          </p:nvPr>
        </p:nvSpPr>
        <p:spPr/>
        <p:txBody>
          <a:bodyPr/>
          <a:lstStyle/>
          <a:p>
            <a:r>
              <a:rPr lang="en-NZ" cap="none" dirty="0" smtClean="0"/>
              <a:t>Prohibition notices are an enforcement tool designed to stop activities where there is an imminent or immediate exposure to a hazard but in order for an inspector to issue such a notice, they must satisfy the test provided in s 105</a:t>
            </a:r>
          </a:p>
          <a:p>
            <a:r>
              <a:rPr lang="en-NZ" cap="none" dirty="0" smtClean="0"/>
              <a:t>Process is important, even in administrative decisions – defects in process beyond the lack of a full hearing are not cured simply by a right of appeal </a:t>
            </a:r>
          </a:p>
          <a:p>
            <a:r>
              <a:rPr lang="en-NZ" cap="none" dirty="0" smtClean="0"/>
              <a:t>Improvement notices must have an identifiable contravention or likely contravention so that improvements can actually be made.  </a:t>
            </a:r>
          </a:p>
          <a:p>
            <a:pPr marL="0" indent="0">
              <a:buNone/>
            </a:pPr>
            <a:endParaRPr lang="en-NZ" cap="none" dirty="0" smtClean="0"/>
          </a:p>
          <a:p>
            <a:pPr lvl="1"/>
            <a:endParaRPr lang="en-NZ" cap="none" dirty="0" smtClean="0"/>
          </a:p>
          <a:p>
            <a:pPr lvl="1"/>
            <a:endParaRPr lang="en-NZ" cap="none" dirty="0"/>
          </a:p>
        </p:txBody>
      </p:sp>
    </p:spTree>
    <p:extLst>
      <p:ext uri="{BB962C8B-B14F-4D97-AF65-F5344CB8AC3E}">
        <p14:creationId xmlns:p14="http://schemas.microsoft.com/office/powerpoint/2010/main" val="24479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369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Background </a:t>
            </a:r>
            <a:endParaRPr lang="en-NZ" b="1" dirty="0"/>
          </a:p>
        </p:txBody>
      </p:sp>
      <p:sp>
        <p:nvSpPr>
          <p:cNvPr id="3" name="Content Placeholder 2"/>
          <p:cNvSpPr>
            <a:spLocks noGrp="1"/>
          </p:cNvSpPr>
          <p:nvPr>
            <p:ph idx="1"/>
          </p:nvPr>
        </p:nvSpPr>
        <p:spPr>
          <a:xfrm>
            <a:off x="913774" y="1788160"/>
            <a:ext cx="10363826" cy="4165600"/>
          </a:xfrm>
        </p:spPr>
        <p:txBody>
          <a:bodyPr>
            <a:noAutofit/>
          </a:bodyPr>
          <a:lstStyle/>
          <a:p>
            <a:r>
              <a:rPr lang="en-NZ" sz="2300" dirty="0"/>
              <a:t>This case was triggered by the issue of a prohibition notice and an improvement notice to Glass Bottom Boat </a:t>
            </a:r>
          </a:p>
          <a:p>
            <a:r>
              <a:rPr lang="en-NZ" sz="2300" dirty="0"/>
              <a:t>The Cape Rodney/</a:t>
            </a:r>
            <a:r>
              <a:rPr lang="en-NZ" sz="2300" dirty="0" err="1"/>
              <a:t>Okakari</a:t>
            </a:r>
            <a:r>
              <a:rPr lang="en-NZ" sz="2300" dirty="0"/>
              <a:t> Point Marine Reserve </a:t>
            </a:r>
            <a:r>
              <a:rPr lang="en-NZ" sz="2300" dirty="0" smtClean="0"/>
              <a:t>established </a:t>
            </a:r>
            <a:r>
              <a:rPr lang="en-NZ" sz="2300" dirty="0"/>
              <a:t>1975 </a:t>
            </a:r>
          </a:p>
          <a:p>
            <a:r>
              <a:rPr lang="en-NZ" sz="2300" dirty="0"/>
              <a:t>Glass Bottom Boat </a:t>
            </a:r>
            <a:r>
              <a:rPr lang="en-NZ" sz="2300" dirty="0" smtClean="0"/>
              <a:t>established </a:t>
            </a:r>
            <a:r>
              <a:rPr lang="en-NZ" sz="2300" dirty="0"/>
              <a:t>1979 </a:t>
            </a:r>
          </a:p>
          <a:p>
            <a:r>
              <a:rPr lang="en-NZ" sz="2300" dirty="0"/>
              <a:t>The Reserve has estimated 300,000 visitors a year </a:t>
            </a:r>
          </a:p>
          <a:p>
            <a:r>
              <a:rPr lang="en-NZ" sz="2300" dirty="0"/>
              <a:t>Peak season for GBB – mid Dec to end Feb </a:t>
            </a:r>
          </a:p>
          <a:p>
            <a:r>
              <a:rPr lang="en-NZ" sz="2300" dirty="0"/>
              <a:t>Health and Safety at Work Act 2015 </a:t>
            </a:r>
          </a:p>
          <a:p>
            <a:r>
              <a:rPr lang="en-NZ" sz="2300" dirty="0"/>
              <a:t>Maritime Rules, Auckland Navigation Safety Bylaw, Marine Reserve </a:t>
            </a:r>
            <a:r>
              <a:rPr lang="en-NZ" sz="2300" dirty="0" err="1" smtClean="0"/>
              <a:t>Regs</a:t>
            </a:r>
            <a:r>
              <a:rPr lang="en-NZ" sz="2300" dirty="0" smtClean="0"/>
              <a:t> </a:t>
            </a:r>
            <a:r>
              <a:rPr lang="en-NZ" sz="2300" dirty="0"/>
              <a:t>1993 </a:t>
            </a:r>
          </a:p>
          <a:p>
            <a:r>
              <a:rPr lang="en-NZ" sz="2300" dirty="0"/>
              <a:t>Auckland Council grants </a:t>
            </a:r>
            <a:r>
              <a:rPr lang="en-NZ" sz="2300" dirty="0" smtClean="0"/>
              <a:t>hawkers’ </a:t>
            </a:r>
            <a:r>
              <a:rPr lang="en-NZ" sz="2300" dirty="0"/>
              <a:t>licences for commercial operations on the beach </a:t>
            </a:r>
          </a:p>
          <a:p>
            <a:r>
              <a:rPr lang="en-NZ" sz="2300" dirty="0"/>
              <a:t>No restriction/licensing on water based commercial activities by DOC or council </a:t>
            </a:r>
          </a:p>
        </p:txBody>
      </p:sp>
    </p:spTree>
    <p:extLst>
      <p:ext uri="{BB962C8B-B14F-4D97-AF65-F5344CB8AC3E}">
        <p14:creationId xmlns:p14="http://schemas.microsoft.com/office/powerpoint/2010/main" val="23604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grpId="0"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grpId="0"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grpId="0"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14000"/>
                            </p:stCondLst>
                            <p:childTnLst>
                              <p:par>
                                <p:cTn id="26" presetID="1" presetClass="entr" presetSubtype="0" fill="hold" grpId="0" nodeType="afterEffect">
                                  <p:stCondLst>
                                    <p:cond delay="2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16000"/>
                            </p:stCondLst>
                            <p:childTnLst>
                              <p:par>
                                <p:cTn id="29" presetID="1" presetClass="entr" presetSubtype="0" fill="hold" grpId="0" nodeType="afterEffect">
                                  <p:stCondLst>
                                    <p:cond delay="20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319646" y="543295"/>
            <a:ext cx="7477497" cy="5401493"/>
          </a:xfrm>
          <a:prstGeom prst="rect">
            <a:avLst/>
          </a:prstGeom>
        </p:spPr>
      </p:pic>
    </p:spTree>
    <p:extLst>
      <p:ext uri="{BB962C8B-B14F-4D97-AF65-F5344CB8AC3E}">
        <p14:creationId xmlns:p14="http://schemas.microsoft.com/office/powerpoint/2010/main" val="4116224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78280" y="1349232"/>
            <a:ext cx="4121063" cy="3936751"/>
          </a:xfrm>
          <a:prstGeom prst="rect">
            <a:avLst/>
          </a:prstGeom>
        </p:spPr>
      </p:pic>
      <p:pic>
        <p:nvPicPr>
          <p:cNvPr id="6" name="Picture 5"/>
          <p:cNvPicPr>
            <a:picLocks noChangeAspect="1"/>
          </p:cNvPicPr>
          <p:nvPr/>
        </p:nvPicPr>
        <p:blipFill>
          <a:blip r:embed="rId4"/>
          <a:stretch>
            <a:fillRect/>
          </a:stretch>
        </p:blipFill>
        <p:spPr>
          <a:xfrm>
            <a:off x="6528148" y="900504"/>
            <a:ext cx="4572000" cy="3629025"/>
          </a:xfrm>
          <a:prstGeom prst="rect">
            <a:avLst/>
          </a:prstGeom>
        </p:spPr>
      </p:pic>
    </p:spTree>
    <p:extLst>
      <p:ext uri="{BB962C8B-B14F-4D97-AF65-F5344CB8AC3E}">
        <p14:creationId xmlns:p14="http://schemas.microsoft.com/office/powerpoint/2010/main" val="51786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09601"/>
            <a:ext cx="9495355" cy="1056362"/>
          </a:xfrm>
        </p:spPr>
        <p:txBody>
          <a:bodyPr>
            <a:normAutofit/>
          </a:bodyPr>
          <a:lstStyle/>
          <a:p>
            <a:r>
              <a:rPr lang="en-NZ" sz="4400" b="1" dirty="0" smtClean="0"/>
              <a:t>HSWA 2015 </a:t>
            </a:r>
            <a:endParaRPr lang="en-NZ" sz="4400" b="1" dirty="0"/>
          </a:p>
        </p:txBody>
      </p:sp>
      <p:sp>
        <p:nvSpPr>
          <p:cNvPr id="4" name="Text Placeholder 3"/>
          <p:cNvSpPr>
            <a:spLocks noGrp="1"/>
          </p:cNvSpPr>
          <p:nvPr>
            <p:ph type="body" sz="half" idx="2"/>
          </p:nvPr>
        </p:nvSpPr>
        <p:spPr>
          <a:xfrm>
            <a:off x="913794" y="2092960"/>
            <a:ext cx="9495335" cy="3698239"/>
          </a:xfrm>
        </p:spPr>
        <p:txBody>
          <a:bodyPr/>
          <a:lstStyle/>
          <a:p>
            <a:pPr marL="285750" indent="-285750">
              <a:buFont typeface="Arial" panose="020B0604020202020204" pitchFamily="34" charset="0"/>
              <a:buChar char="•"/>
            </a:pPr>
            <a:r>
              <a:rPr lang="en-NZ" sz="2400" cap="none" dirty="0" smtClean="0"/>
              <a:t>Duties on a PCBU</a:t>
            </a:r>
          </a:p>
          <a:p>
            <a:pPr marL="285750" indent="-285750">
              <a:buFont typeface="Arial" panose="020B0604020202020204" pitchFamily="34" charset="0"/>
              <a:buChar char="•"/>
            </a:pPr>
            <a:r>
              <a:rPr lang="en-NZ" sz="2400" cap="none" dirty="0" smtClean="0"/>
              <a:t>Definition of a workplace</a:t>
            </a:r>
          </a:p>
          <a:p>
            <a:pPr marL="285750" indent="-285750">
              <a:buFont typeface="Arial" panose="020B0604020202020204" pitchFamily="34" charset="0"/>
              <a:buChar char="•"/>
            </a:pPr>
            <a:r>
              <a:rPr lang="en-NZ" sz="2400" cap="none" dirty="0" smtClean="0"/>
              <a:t>MNZ designated regulator of ships as workplaces and work on ships</a:t>
            </a:r>
          </a:p>
          <a:p>
            <a:pPr marL="285750" indent="-285750">
              <a:buFont typeface="Arial" panose="020B0604020202020204" pitchFamily="34" charset="0"/>
              <a:buChar char="•"/>
            </a:pPr>
            <a:r>
              <a:rPr lang="en-NZ" sz="2400" cap="none" dirty="0"/>
              <a:t>Provides for the issue of improvement notices under s101, s102 sets out required content of such </a:t>
            </a:r>
            <a:r>
              <a:rPr lang="en-NZ" sz="2400" cap="none" dirty="0" smtClean="0"/>
              <a:t>notices</a:t>
            </a:r>
          </a:p>
          <a:p>
            <a:pPr marL="285750" indent="-285750">
              <a:buFont typeface="Arial" panose="020B0604020202020204" pitchFamily="34" charset="0"/>
              <a:buChar char="•"/>
            </a:pPr>
            <a:r>
              <a:rPr lang="en-NZ" sz="2400" cap="none" dirty="0" smtClean="0"/>
              <a:t>Provides </a:t>
            </a:r>
            <a:r>
              <a:rPr lang="en-NZ" sz="2400" cap="none" dirty="0"/>
              <a:t>for the issue of prohibition notices under s105, s 106 sets out required content of such notices</a:t>
            </a:r>
          </a:p>
          <a:p>
            <a:pPr marL="285750" indent="-285750">
              <a:buFont typeface="Arial" panose="020B0604020202020204" pitchFamily="34" charset="0"/>
              <a:buChar char="•"/>
            </a:pPr>
            <a:endParaRPr lang="en-NZ" dirty="0"/>
          </a:p>
        </p:txBody>
      </p:sp>
    </p:spTree>
    <p:extLst>
      <p:ext uri="{BB962C8B-B14F-4D97-AF65-F5344CB8AC3E}">
        <p14:creationId xmlns:p14="http://schemas.microsoft.com/office/powerpoint/2010/main" val="302516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088363"/>
          </a:xfrm>
        </p:spPr>
        <p:txBody>
          <a:bodyPr/>
          <a:lstStyle/>
          <a:p>
            <a:r>
              <a:rPr lang="en-NZ" b="1" cap="none" dirty="0"/>
              <a:t>Sections 101 and 102</a:t>
            </a:r>
            <a:endParaRPr lang="en-NZ" b="1" dirty="0"/>
          </a:p>
        </p:txBody>
      </p:sp>
      <p:sp>
        <p:nvSpPr>
          <p:cNvPr id="3" name="Content Placeholder 2"/>
          <p:cNvSpPr>
            <a:spLocks noGrp="1"/>
          </p:cNvSpPr>
          <p:nvPr>
            <p:ph sz="half" idx="1"/>
          </p:nvPr>
        </p:nvSpPr>
        <p:spPr>
          <a:xfrm>
            <a:off x="913774" y="1706880"/>
            <a:ext cx="5106026" cy="4084319"/>
          </a:xfrm>
        </p:spPr>
        <p:txBody>
          <a:bodyPr>
            <a:normAutofit fontScale="70000" lnSpcReduction="20000"/>
          </a:bodyPr>
          <a:lstStyle/>
          <a:p>
            <a:pPr marL="0" indent="0" fontAlgn="base">
              <a:buNone/>
            </a:pPr>
            <a:r>
              <a:rPr lang="en-NZ" sz="2600" b="1" dirty="0">
                <a:effectLst/>
              </a:rPr>
              <a:t>101</a:t>
            </a:r>
            <a:r>
              <a:rPr lang="en-NZ" sz="2600" b="1" cap="none" dirty="0">
                <a:effectLst/>
              </a:rPr>
              <a:t>: Power to issue improvement notices</a:t>
            </a:r>
          </a:p>
          <a:p>
            <a:pPr marL="0" indent="0" fontAlgn="base">
              <a:buNone/>
            </a:pPr>
            <a:r>
              <a:rPr lang="en-NZ" sz="2600" dirty="0">
                <a:effectLst/>
              </a:rPr>
              <a:t>(</a:t>
            </a:r>
            <a:r>
              <a:rPr lang="en-NZ" sz="2600" cap="none" dirty="0">
                <a:effectLst/>
              </a:rPr>
              <a:t>1</a:t>
            </a:r>
            <a:r>
              <a:rPr lang="en-NZ" sz="2600" cap="none" dirty="0" smtClean="0">
                <a:effectLst/>
              </a:rPr>
              <a:t>) This </a:t>
            </a:r>
            <a:r>
              <a:rPr lang="en-NZ" sz="2600" cap="none" dirty="0">
                <a:effectLst/>
              </a:rPr>
              <a:t>section applies if an inspector reasonably believes that a person—</a:t>
            </a:r>
          </a:p>
          <a:p>
            <a:pPr marL="0" indent="0" fontAlgn="base">
              <a:buNone/>
            </a:pPr>
            <a:r>
              <a:rPr lang="en-NZ" sz="2600" cap="none" dirty="0">
                <a:effectLst/>
              </a:rPr>
              <a:t>(a</a:t>
            </a:r>
            <a:r>
              <a:rPr lang="en-NZ" sz="2600" cap="none" dirty="0" smtClean="0">
                <a:effectLst/>
              </a:rPr>
              <a:t>) is </a:t>
            </a:r>
            <a:r>
              <a:rPr lang="en-NZ" sz="2600" cap="none" dirty="0">
                <a:effectLst/>
              </a:rPr>
              <a:t>contravening a provision of this Act or </a:t>
            </a:r>
            <a:r>
              <a:rPr lang="en-NZ" sz="2600" cap="none" dirty="0" smtClean="0">
                <a:effectLst/>
              </a:rPr>
              <a:t>regulations</a:t>
            </a:r>
            <a:r>
              <a:rPr lang="en-NZ" sz="2600" cap="none" dirty="0">
                <a:effectLst/>
              </a:rPr>
              <a:t>; or</a:t>
            </a:r>
          </a:p>
          <a:p>
            <a:pPr marL="0" indent="0" fontAlgn="base">
              <a:buNone/>
            </a:pPr>
            <a:r>
              <a:rPr lang="en-NZ" sz="2600" cap="none" dirty="0">
                <a:effectLst/>
              </a:rPr>
              <a:t>(b</a:t>
            </a:r>
            <a:r>
              <a:rPr lang="en-NZ" sz="2600" cap="none" dirty="0" smtClean="0">
                <a:effectLst/>
              </a:rPr>
              <a:t>) is </a:t>
            </a:r>
            <a:r>
              <a:rPr lang="en-NZ" sz="2600" cap="none" dirty="0">
                <a:effectLst/>
              </a:rPr>
              <a:t>likely to contravene this Act or regulations.</a:t>
            </a:r>
          </a:p>
          <a:p>
            <a:pPr marL="0" indent="0" fontAlgn="base">
              <a:buNone/>
            </a:pPr>
            <a:r>
              <a:rPr lang="en-NZ" sz="2600" cap="none" dirty="0">
                <a:effectLst/>
              </a:rPr>
              <a:t>(2</a:t>
            </a:r>
            <a:r>
              <a:rPr lang="en-NZ" sz="2600" cap="none" dirty="0" smtClean="0">
                <a:effectLst/>
              </a:rPr>
              <a:t>) The </a:t>
            </a:r>
            <a:r>
              <a:rPr lang="en-NZ" sz="2600" cap="none" dirty="0">
                <a:effectLst/>
              </a:rPr>
              <a:t>inspector may issue an improvement notice requiring the person to—</a:t>
            </a:r>
          </a:p>
          <a:p>
            <a:pPr marL="0" indent="0" fontAlgn="base">
              <a:buNone/>
            </a:pPr>
            <a:r>
              <a:rPr lang="en-NZ" sz="2600" cap="none" dirty="0">
                <a:effectLst/>
              </a:rPr>
              <a:t>(a</a:t>
            </a:r>
            <a:r>
              <a:rPr lang="en-NZ" sz="2600" cap="none" dirty="0" smtClean="0">
                <a:effectLst/>
              </a:rPr>
              <a:t>) remedy </a:t>
            </a:r>
            <a:r>
              <a:rPr lang="en-NZ" sz="2600" cap="none" dirty="0">
                <a:effectLst/>
              </a:rPr>
              <a:t>the contravention; or</a:t>
            </a:r>
          </a:p>
          <a:p>
            <a:pPr marL="0" indent="0" fontAlgn="base">
              <a:buNone/>
            </a:pPr>
            <a:r>
              <a:rPr lang="en-NZ" sz="2600" cap="none" dirty="0">
                <a:effectLst/>
              </a:rPr>
              <a:t>(b</a:t>
            </a:r>
            <a:r>
              <a:rPr lang="en-NZ" sz="2600" cap="none" dirty="0" smtClean="0">
                <a:effectLst/>
              </a:rPr>
              <a:t>) prevent </a:t>
            </a:r>
            <a:r>
              <a:rPr lang="en-NZ" sz="2600" cap="none" dirty="0">
                <a:effectLst/>
              </a:rPr>
              <a:t>a likely contravention from occurring; or</a:t>
            </a:r>
          </a:p>
          <a:p>
            <a:pPr marL="0" indent="0" fontAlgn="base">
              <a:buNone/>
            </a:pPr>
            <a:r>
              <a:rPr lang="en-NZ" sz="2600" cap="none" dirty="0">
                <a:effectLst/>
              </a:rPr>
              <a:t>(c</a:t>
            </a:r>
            <a:r>
              <a:rPr lang="en-NZ" sz="2600" cap="none" dirty="0" smtClean="0">
                <a:effectLst/>
              </a:rPr>
              <a:t>) remedy </a:t>
            </a:r>
            <a:r>
              <a:rPr lang="en-NZ" sz="2600" cap="none" dirty="0">
                <a:effectLst/>
              </a:rPr>
              <a:t>the things or activities causing the contravention or likely to cause a contravention.</a:t>
            </a:r>
          </a:p>
          <a:p>
            <a:endParaRPr lang="en-NZ" dirty="0"/>
          </a:p>
        </p:txBody>
      </p:sp>
      <p:sp>
        <p:nvSpPr>
          <p:cNvPr id="4" name="Content Placeholder 3"/>
          <p:cNvSpPr>
            <a:spLocks noGrp="1"/>
          </p:cNvSpPr>
          <p:nvPr>
            <p:ph sz="half" idx="2"/>
          </p:nvPr>
        </p:nvSpPr>
        <p:spPr>
          <a:xfrm>
            <a:off x="6172200" y="1706880"/>
            <a:ext cx="5105400" cy="4511040"/>
          </a:xfrm>
        </p:spPr>
        <p:txBody>
          <a:bodyPr>
            <a:noAutofit/>
          </a:bodyPr>
          <a:lstStyle/>
          <a:p>
            <a:pPr marL="0" indent="0" fontAlgn="base">
              <a:buNone/>
            </a:pPr>
            <a:r>
              <a:rPr lang="en-NZ" sz="1600" b="1" cap="none" dirty="0" smtClean="0">
                <a:effectLst/>
              </a:rPr>
              <a:t>102</a:t>
            </a:r>
            <a:r>
              <a:rPr lang="en-NZ" sz="1600" b="1" cap="none" dirty="0">
                <a:effectLst/>
              </a:rPr>
              <a:t>: Content of improvement notices</a:t>
            </a:r>
          </a:p>
          <a:p>
            <a:pPr marL="0" indent="0" fontAlgn="base">
              <a:buNone/>
            </a:pPr>
            <a:r>
              <a:rPr lang="en-NZ" sz="1600" cap="none" dirty="0">
                <a:effectLst/>
              </a:rPr>
              <a:t>(1</a:t>
            </a:r>
            <a:r>
              <a:rPr lang="en-NZ" sz="1600" cap="none" dirty="0" smtClean="0">
                <a:effectLst/>
              </a:rPr>
              <a:t>) An </a:t>
            </a:r>
            <a:r>
              <a:rPr lang="en-NZ" sz="1600" cap="none" dirty="0">
                <a:effectLst/>
              </a:rPr>
              <a:t>improvement notice must state</a:t>
            </a:r>
            <a:r>
              <a:rPr lang="en-NZ" sz="1600" cap="none" dirty="0" smtClean="0">
                <a:effectLst/>
              </a:rPr>
              <a:t>—</a:t>
            </a:r>
          </a:p>
          <a:p>
            <a:pPr marL="0" indent="0" fontAlgn="base">
              <a:buNone/>
            </a:pPr>
            <a:r>
              <a:rPr lang="en-NZ" sz="1600" cap="none" dirty="0" smtClean="0">
                <a:effectLst/>
              </a:rPr>
              <a:t>(a) that </a:t>
            </a:r>
            <a:r>
              <a:rPr lang="en-NZ" sz="1600" cap="none" dirty="0">
                <a:effectLst/>
              </a:rPr>
              <a:t>the inspector believes the person</a:t>
            </a:r>
            <a:r>
              <a:rPr lang="en-NZ" sz="1600" cap="none" dirty="0" smtClean="0">
                <a:effectLst/>
              </a:rPr>
              <a:t>—</a:t>
            </a:r>
          </a:p>
          <a:p>
            <a:pPr marL="0" indent="0" fontAlgn="base">
              <a:buNone/>
            </a:pPr>
            <a:r>
              <a:rPr lang="en-NZ" sz="1600" cap="none" dirty="0" smtClean="0">
                <a:effectLst/>
              </a:rPr>
              <a:t>(</a:t>
            </a:r>
            <a:r>
              <a:rPr lang="en-NZ" sz="1600" cap="none" dirty="0" err="1">
                <a:effectLst/>
              </a:rPr>
              <a:t>i</a:t>
            </a:r>
            <a:r>
              <a:rPr lang="en-NZ" sz="1600" cap="none" dirty="0">
                <a:effectLst/>
              </a:rPr>
              <a:t>) </a:t>
            </a:r>
            <a:r>
              <a:rPr lang="en-NZ" sz="1600" cap="none" dirty="0" smtClean="0">
                <a:effectLst/>
              </a:rPr>
              <a:t>is </a:t>
            </a:r>
            <a:r>
              <a:rPr lang="en-NZ" sz="1600" cap="none" dirty="0">
                <a:effectLst/>
              </a:rPr>
              <a:t>contravening a provision of this Act or regulations; or</a:t>
            </a:r>
          </a:p>
          <a:p>
            <a:pPr marL="0" indent="0" fontAlgn="base">
              <a:buNone/>
            </a:pPr>
            <a:r>
              <a:rPr lang="en-NZ" sz="1600" cap="none" dirty="0">
                <a:effectLst/>
              </a:rPr>
              <a:t>(ii) </a:t>
            </a:r>
            <a:r>
              <a:rPr lang="en-NZ" sz="1600" cap="none" dirty="0" smtClean="0">
                <a:effectLst/>
              </a:rPr>
              <a:t>is </a:t>
            </a:r>
            <a:r>
              <a:rPr lang="en-NZ" sz="1600" cap="none" dirty="0">
                <a:effectLst/>
              </a:rPr>
              <a:t>likely to contravene this Act or regulations; and</a:t>
            </a:r>
          </a:p>
          <a:p>
            <a:pPr marL="0" indent="0" fontAlgn="base">
              <a:buNone/>
            </a:pPr>
            <a:r>
              <a:rPr lang="en-NZ" sz="1600" cap="none" dirty="0">
                <a:effectLst/>
              </a:rPr>
              <a:t>(b) </a:t>
            </a:r>
            <a:r>
              <a:rPr lang="en-NZ" sz="1600" cap="none" dirty="0" smtClean="0">
                <a:effectLst/>
              </a:rPr>
              <a:t>the </a:t>
            </a:r>
            <a:r>
              <a:rPr lang="en-NZ" sz="1600" cap="none" dirty="0">
                <a:effectLst/>
              </a:rPr>
              <a:t>provision the inspector believes is being, or is likely to be, contravened; and</a:t>
            </a:r>
          </a:p>
          <a:p>
            <a:pPr marL="0" indent="0" fontAlgn="base">
              <a:buNone/>
            </a:pPr>
            <a:r>
              <a:rPr lang="en-NZ" sz="1600" cap="none" dirty="0">
                <a:effectLst/>
              </a:rPr>
              <a:t>(c) </a:t>
            </a:r>
            <a:r>
              <a:rPr lang="en-NZ" sz="1600" cap="none" dirty="0" smtClean="0">
                <a:effectLst/>
              </a:rPr>
              <a:t>briefly</a:t>
            </a:r>
            <a:r>
              <a:rPr lang="en-NZ" sz="1600" cap="none" dirty="0">
                <a:effectLst/>
              </a:rPr>
              <a:t>, how the provision is being, or is likely to be, contravened; and</a:t>
            </a:r>
          </a:p>
          <a:p>
            <a:pPr marL="0" indent="0" fontAlgn="base">
              <a:buNone/>
            </a:pPr>
            <a:r>
              <a:rPr lang="en-NZ" sz="1600" cap="none" dirty="0">
                <a:effectLst/>
              </a:rPr>
              <a:t>(</a:t>
            </a:r>
            <a:r>
              <a:rPr lang="en-NZ" sz="1600" cap="none" dirty="0" smtClean="0">
                <a:effectLst/>
              </a:rPr>
              <a:t>d) a </a:t>
            </a:r>
            <a:r>
              <a:rPr lang="en-NZ" sz="1600" cap="none" dirty="0">
                <a:effectLst/>
              </a:rPr>
              <a:t>reasonable period within which the person is required to remedy</a:t>
            </a:r>
            <a:r>
              <a:rPr lang="en-NZ" sz="1600" cap="none" dirty="0" smtClean="0">
                <a:effectLst/>
              </a:rPr>
              <a:t>—</a:t>
            </a:r>
          </a:p>
          <a:p>
            <a:pPr marL="0" indent="0" fontAlgn="base">
              <a:buNone/>
            </a:pPr>
            <a:r>
              <a:rPr lang="en-NZ" sz="1600" cap="none" dirty="0" smtClean="0">
                <a:effectLst/>
              </a:rPr>
              <a:t>(</a:t>
            </a:r>
            <a:r>
              <a:rPr lang="en-NZ" sz="1600" cap="none" dirty="0" err="1">
                <a:effectLst/>
              </a:rPr>
              <a:t>i</a:t>
            </a:r>
            <a:r>
              <a:rPr lang="en-NZ" sz="1600" cap="none" dirty="0">
                <a:effectLst/>
              </a:rPr>
              <a:t>) </a:t>
            </a:r>
            <a:r>
              <a:rPr lang="en-NZ" sz="1600" cap="none" dirty="0" smtClean="0">
                <a:effectLst/>
              </a:rPr>
              <a:t>the </a:t>
            </a:r>
            <a:r>
              <a:rPr lang="en-NZ" sz="1600" cap="none" dirty="0">
                <a:effectLst/>
              </a:rPr>
              <a:t>contravention or likely contravention; or</a:t>
            </a:r>
          </a:p>
          <a:p>
            <a:pPr marL="0" indent="0" fontAlgn="base">
              <a:buNone/>
            </a:pPr>
            <a:r>
              <a:rPr lang="en-NZ" sz="1600" cap="none" dirty="0">
                <a:effectLst/>
              </a:rPr>
              <a:t>(ii) </a:t>
            </a:r>
            <a:r>
              <a:rPr lang="en-NZ" sz="1600" cap="none" dirty="0" smtClean="0">
                <a:effectLst/>
              </a:rPr>
              <a:t>the </a:t>
            </a:r>
            <a:r>
              <a:rPr lang="en-NZ" sz="1600" cap="none" dirty="0">
                <a:effectLst/>
              </a:rPr>
              <a:t>things or activities causing the contravention or likely to cause a contravention</a:t>
            </a:r>
            <a:r>
              <a:rPr lang="en-NZ" sz="1600" cap="none" dirty="0" smtClean="0">
                <a:effectLst/>
              </a:rPr>
              <a:t>.</a:t>
            </a:r>
            <a:endParaRPr lang="en-NZ" sz="1600" cap="none" dirty="0">
              <a:effectLst/>
            </a:endParaRPr>
          </a:p>
        </p:txBody>
      </p:sp>
    </p:spTree>
    <p:extLst>
      <p:ext uri="{BB962C8B-B14F-4D97-AF65-F5344CB8AC3E}">
        <p14:creationId xmlns:p14="http://schemas.microsoft.com/office/powerpoint/2010/main" val="128920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078203"/>
          </a:xfrm>
        </p:spPr>
        <p:txBody>
          <a:bodyPr/>
          <a:lstStyle/>
          <a:p>
            <a:r>
              <a:rPr lang="en-NZ" b="1" dirty="0" smtClean="0"/>
              <a:t>Sections 105 and 106</a:t>
            </a:r>
            <a:endParaRPr lang="en-NZ" b="1" dirty="0"/>
          </a:p>
        </p:txBody>
      </p:sp>
      <p:sp>
        <p:nvSpPr>
          <p:cNvPr id="3" name="Content Placeholder 2"/>
          <p:cNvSpPr>
            <a:spLocks noGrp="1"/>
          </p:cNvSpPr>
          <p:nvPr>
            <p:ph sz="half" idx="1"/>
          </p:nvPr>
        </p:nvSpPr>
        <p:spPr>
          <a:xfrm>
            <a:off x="913774" y="1513840"/>
            <a:ext cx="5466706" cy="4886960"/>
          </a:xfrm>
        </p:spPr>
        <p:txBody>
          <a:bodyPr>
            <a:normAutofit fontScale="55000" lnSpcReduction="20000"/>
          </a:bodyPr>
          <a:lstStyle/>
          <a:p>
            <a:pPr marL="0" indent="0">
              <a:buNone/>
            </a:pPr>
            <a:r>
              <a:rPr lang="en-NZ" sz="3000" b="1" dirty="0"/>
              <a:t>Section 105 </a:t>
            </a:r>
            <a:r>
              <a:rPr lang="en-NZ" sz="3000" b="1" dirty="0" smtClean="0"/>
              <a:t>Power to issue prohibition notice</a:t>
            </a:r>
            <a:endParaRPr lang="en-NZ" sz="3000" b="1" dirty="0"/>
          </a:p>
          <a:p>
            <a:pPr marL="0" indent="0" fontAlgn="base">
              <a:buNone/>
            </a:pPr>
            <a:r>
              <a:rPr lang="en-NZ" sz="3000" cap="none" dirty="0">
                <a:effectLst/>
              </a:rPr>
              <a:t>1</a:t>
            </a:r>
            <a:r>
              <a:rPr lang="en-NZ" sz="3000" cap="none" dirty="0" smtClean="0">
                <a:effectLst/>
              </a:rPr>
              <a:t>) This </a:t>
            </a:r>
            <a:r>
              <a:rPr lang="en-NZ" sz="3000" cap="none" dirty="0">
                <a:effectLst/>
              </a:rPr>
              <a:t>section applies if,—</a:t>
            </a:r>
          </a:p>
          <a:p>
            <a:pPr marL="0" indent="0" fontAlgn="base">
              <a:buNone/>
            </a:pPr>
            <a:r>
              <a:rPr lang="en-NZ" sz="3000" dirty="0" smtClean="0"/>
              <a:t>(a) </a:t>
            </a:r>
            <a:r>
              <a:rPr lang="en-NZ" sz="3000" cap="none" dirty="0" smtClean="0">
                <a:effectLst/>
              </a:rPr>
              <a:t>an </a:t>
            </a:r>
            <a:r>
              <a:rPr lang="en-NZ" sz="3000" cap="none" dirty="0">
                <a:effectLst/>
              </a:rPr>
              <a:t>inspector reasonably believes that</a:t>
            </a:r>
            <a:r>
              <a:rPr lang="en-NZ" sz="3000" cap="none" dirty="0" smtClean="0">
                <a:effectLst/>
              </a:rPr>
              <a:t>—</a:t>
            </a:r>
          </a:p>
          <a:p>
            <a:pPr marL="0" indent="0" fontAlgn="base">
              <a:buNone/>
            </a:pPr>
            <a:r>
              <a:rPr lang="en-NZ" sz="3000" cap="none" dirty="0" smtClean="0">
                <a:effectLst/>
              </a:rPr>
              <a:t>(</a:t>
            </a:r>
            <a:r>
              <a:rPr lang="en-NZ" sz="3000" cap="none" dirty="0" err="1">
                <a:effectLst/>
              </a:rPr>
              <a:t>i</a:t>
            </a:r>
            <a:r>
              <a:rPr lang="en-NZ" sz="3000" cap="none" dirty="0">
                <a:effectLst/>
              </a:rPr>
              <a:t>) </a:t>
            </a:r>
            <a:r>
              <a:rPr lang="en-NZ" sz="3000" cap="none" dirty="0" smtClean="0">
                <a:effectLst/>
              </a:rPr>
              <a:t>an </a:t>
            </a:r>
            <a:r>
              <a:rPr lang="en-NZ" sz="3000" cap="none" dirty="0">
                <a:effectLst/>
              </a:rPr>
              <a:t>activity is occurring at a workplace that involves or will involve a serious risk to the health or safety of a person arising from an immediate or imminent exposure to a hazard; or</a:t>
            </a:r>
          </a:p>
          <a:p>
            <a:pPr marL="0" indent="0" fontAlgn="base">
              <a:buNone/>
            </a:pPr>
            <a:r>
              <a:rPr lang="en-NZ" sz="3000" cap="none" dirty="0">
                <a:effectLst/>
              </a:rPr>
              <a:t>(ii) </a:t>
            </a:r>
            <a:r>
              <a:rPr lang="en-NZ" sz="3000" cap="none" dirty="0" smtClean="0">
                <a:effectLst/>
              </a:rPr>
              <a:t>an </a:t>
            </a:r>
            <a:r>
              <a:rPr lang="en-NZ" sz="3000" cap="none" dirty="0">
                <a:effectLst/>
              </a:rPr>
              <a:t>activity may occur at a workplace that, if it occurs, will involve a serious risk to the health or safety of a person arising from an immediate or imminent exposure to a hazard; or</a:t>
            </a:r>
          </a:p>
          <a:p>
            <a:pPr marL="0" indent="0" fontAlgn="base">
              <a:buNone/>
            </a:pPr>
            <a:r>
              <a:rPr lang="en-NZ" sz="3000" cap="none" dirty="0" smtClean="0">
                <a:effectLst/>
              </a:rPr>
              <a:t>…</a:t>
            </a:r>
          </a:p>
          <a:p>
            <a:pPr marL="0" indent="0" fontAlgn="base">
              <a:buNone/>
            </a:pPr>
            <a:r>
              <a:rPr lang="en-NZ" sz="3000" cap="none" dirty="0" smtClean="0">
                <a:effectLst/>
              </a:rPr>
              <a:t>(</a:t>
            </a:r>
            <a:r>
              <a:rPr lang="en-NZ" sz="3000" cap="none" dirty="0">
                <a:effectLst/>
              </a:rPr>
              <a:t>2</a:t>
            </a:r>
            <a:r>
              <a:rPr lang="en-NZ" sz="3000" cap="none" dirty="0" smtClean="0">
                <a:effectLst/>
              </a:rPr>
              <a:t>) The </a:t>
            </a:r>
            <a:r>
              <a:rPr lang="en-NZ" sz="3000" cap="none" dirty="0">
                <a:effectLst/>
              </a:rPr>
              <a:t>inspector may give a person who has control over the matter or activity a direction prohibiting the carrying on of the matter or activity, or the carrying on of the matter or activity in a specified way, until an inspector is satisfied that the matter or activity that gives or will give rise to the risk has been remedied.</a:t>
            </a:r>
          </a:p>
          <a:p>
            <a:pPr marL="0" indent="0" fontAlgn="base">
              <a:buNone/>
            </a:pPr>
            <a:r>
              <a:rPr lang="en-NZ" sz="3000" cap="none" dirty="0">
                <a:effectLst/>
              </a:rPr>
              <a:t>(</a:t>
            </a:r>
            <a:r>
              <a:rPr lang="en-NZ" sz="3000" cap="none" dirty="0" smtClean="0">
                <a:effectLst/>
              </a:rPr>
              <a:t>3 )</a:t>
            </a:r>
            <a:r>
              <a:rPr lang="en-NZ" sz="3000" cap="none" dirty="0">
                <a:effectLst/>
              </a:rPr>
              <a:t>The direction may be given orally, but must be confirmed by written notice (a </a:t>
            </a:r>
            <a:r>
              <a:rPr lang="en-NZ" sz="3000" b="1" cap="none" dirty="0">
                <a:effectLst/>
              </a:rPr>
              <a:t>prohibition notice</a:t>
            </a:r>
            <a:r>
              <a:rPr lang="en-NZ" sz="3000" cap="none" dirty="0">
                <a:effectLst/>
              </a:rPr>
              <a:t>) issued to the person as soon as practicable</a:t>
            </a:r>
            <a:r>
              <a:rPr lang="en-NZ" sz="3000" cap="none" dirty="0" smtClean="0">
                <a:effectLst/>
              </a:rPr>
              <a:t>.</a:t>
            </a:r>
            <a:endParaRPr lang="en-NZ" sz="3000" dirty="0"/>
          </a:p>
          <a:p>
            <a:endParaRPr lang="en-NZ" dirty="0"/>
          </a:p>
        </p:txBody>
      </p:sp>
      <p:sp>
        <p:nvSpPr>
          <p:cNvPr id="4" name="Content Placeholder 3"/>
          <p:cNvSpPr>
            <a:spLocks noGrp="1"/>
          </p:cNvSpPr>
          <p:nvPr>
            <p:ph sz="half" idx="2"/>
          </p:nvPr>
        </p:nvSpPr>
        <p:spPr>
          <a:xfrm>
            <a:off x="6477313" y="1513840"/>
            <a:ext cx="4704080" cy="3424107"/>
          </a:xfrm>
        </p:spPr>
        <p:txBody>
          <a:bodyPr>
            <a:normAutofit fontScale="55000" lnSpcReduction="20000"/>
          </a:bodyPr>
          <a:lstStyle/>
          <a:p>
            <a:pPr marL="0" indent="0" fontAlgn="base">
              <a:buNone/>
            </a:pPr>
            <a:r>
              <a:rPr lang="en-NZ" sz="3100" b="1" cap="none" dirty="0" smtClean="0">
                <a:effectLst/>
              </a:rPr>
              <a:t>Section 106 Content </a:t>
            </a:r>
            <a:r>
              <a:rPr lang="en-NZ" sz="3100" b="1" cap="none" dirty="0">
                <a:effectLst/>
              </a:rPr>
              <a:t>of prohibition notice</a:t>
            </a:r>
          </a:p>
          <a:p>
            <a:pPr marL="0" indent="0" fontAlgn="base">
              <a:buNone/>
            </a:pPr>
            <a:r>
              <a:rPr lang="en-NZ" sz="3100" cap="none" dirty="0" smtClean="0">
                <a:effectLst/>
              </a:rPr>
              <a:t>(1) A </a:t>
            </a:r>
            <a:r>
              <a:rPr lang="en-NZ" sz="3100" cap="none" dirty="0">
                <a:effectLst/>
              </a:rPr>
              <a:t>prohibition notice must</a:t>
            </a:r>
            <a:r>
              <a:rPr lang="en-NZ" sz="3100" cap="none" dirty="0" smtClean="0">
                <a:effectLst/>
              </a:rPr>
              <a:t>—</a:t>
            </a:r>
          </a:p>
          <a:p>
            <a:pPr marL="0" indent="0" fontAlgn="base">
              <a:buNone/>
            </a:pPr>
            <a:r>
              <a:rPr lang="en-NZ" sz="3100" cap="none" dirty="0" smtClean="0">
                <a:effectLst/>
              </a:rPr>
              <a:t>(</a:t>
            </a:r>
            <a:r>
              <a:rPr lang="en-NZ" sz="3100" cap="none" dirty="0">
                <a:effectLst/>
              </a:rPr>
              <a:t>a) </a:t>
            </a:r>
            <a:r>
              <a:rPr lang="en-NZ" sz="3100" cap="none" dirty="0" smtClean="0">
                <a:effectLst/>
              </a:rPr>
              <a:t>state </a:t>
            </a:r>
            <a:r>
              <a:rPr lang="en-NZ" sz="3100" cap="none" dirty="0">
                <a:effectLst/>
              </a:rPr>
              <a:t>that the inspector believes that grounds for the issue of the prohibition notice exist and the basis for that belief; and</a:t>
            </a:r>
          </a:p>
          <a:p>
            <a:pPr marL="0" indent="0" fontAlgn="base">
              <a:buNone/>
            </a:pPr>
            <a:r>
              <a:rPr lang="en-NZ" sz="3100" cap="none" dirty="0">
                <a:effectLst/>
              </a:rPr>
              <a:t>(b) </a:t>
            </a:r>
            <a:r>
              <a:rPr lang="en-NZ" sz="3100" cap="none" dirty="0" smtClean="0">
                <a:effectLst/>
              </a:rPr>
              <a:t>describe </a:t>
            </a:r>
            <a:r>
              <a:rPr lang="en-NZ" sz="3100" cap="none" dirty="0">
                <a:effectLst/>
              </a:rPr>
              <a:t>briefly the matter or activity that the inspector believes gives rise or will give rise to the risk; and</a:t>
            </a:r>
          </a:p>
          <a:p>
            <a:pPr marL="0" indent="0" fontAlgn="base">
              <a:buNone/>
            </a:pPr>
            <a:r>
              <a:rPr lang="en-NZ" sz="3100" cap="none" dirty="0">
                <a:effectLst/>
              </a:rPr>
              <a:t>(c) </a:t>
            </a:r>
            <a:r>
              <a:rPr lang="en-NZ" sz="3100" cap="none" dirty="0" smtClean="0">
                <a:effectLst/>
              </a:rPr>
              <a:t>in </a:t>
            </a:r>
            <a:r>
              <a:rPr lang="en-NZ" sz="3100" cap="none" dirty="0">
                <a:effectLst/>
              </a:rPr>
              <a:t>respect of a notice to which </a:t>
            </a:r>
            <a:r>
              <a:rPr lang="en-NZ" sz="3100" cap="none" dirty="0" smtClean="0">
                <a:effectLst/>
              </a:rPr>
              <a:t>section 105(1)(b) applies</a:t>
            </a:r>
            <a:r>
              <a:rPr lang="en-NZ" sz="3100" cap="none" dirty="0">
                <a:effectLst/>
              </a:rPr>
              <a:t>, specify the provision of this Act or regulations that the inspector believes is being, or is likely to be, contravened by that matter or activity.</a:t>
            </a:r>
          </a:p>
          <a:p>
            <a:endParaRPr lang="en-NZ" dirty="0"/>
          </a:p>
        </p:txBody>
      </p:sp>
    </p:spTree>
    <p:extLst>
      <p:ext uri="{BB962C8B-B14F-4D97-AF65-F5344CB8AC3E}">
        <p14:creationId xmlns:p14="http://schemas.microsoft.com/office/powerpoint/2010/main" val="32424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NZ" b="1" cap="none" dirty="0" smtClean="0"/>
              <a:t>Events leading to notices</a:t>
            </a:r>
            <a:endParaRPr lang="en-NZ" b="1" dirty="0"/>
          </a:p>
        </p:txBody>
      </p:sp>
      <p:sp>
        <p:nvSpPr>
          <p:cNvPr id="6" name="Content Placeholder 5"/>
          <p:cNvSpPr>
            <a:spLocks noGrp="1"/>
          </p:cNvSpPr>
          <p:nvPr>
            <p:ph idx="1"/>
          </p:nvPr>
        </p:nvSpPr>
        <p:spPr/>
        <p:txBody>
          <a:bodyPr>
            <a:normAutofit fontScale="85000" lnSpcReduction="20000"/>
          </a:bodyPr>
          <a:lstStyle/>
          <a:p>
            <a:r>
              <a:rPr lang="en-NZ" cap="none" dirty="0" smtClean="0"/>
              <a:t>MNZ receives complaints regarding operation of GBB in December 2016 and January 2017</a:t>
            </a:r>
          </a:p>
          <a:p>
            <a:r>
              <a:rPr lang="en-NZ" cap="none" dirty="0" smtClean="0"/>
              <a:t>MNZ inspector gathers complaints, attends Reserve, observes operation, meets a complainant and reviews previous contact with the GBB operator </a:t>
            </a:r>
          </a:p>
          <a:p>
            <a:r>
              <a:rPr lang="en-NZ" cap="none" dirty="0" smtClean="0"/>
              <a:t>MNZ inspector starts a memorandum dated 12 January</a:t>
            </a:r>
          </a:p>
          <a:p>
            <a:r>
              <a:rPr lang="en-NZ" cap="none" dirty="0" smtClean="0"/>
              <a:t>MNZ inspector contacts GBB operator on 19 January, seeking information about “assessment of hazards and risks and the associated procedures and processes relating to the operation of the vessel…in close proximity to swimmers” advises that education would be provided on obligations, gives 7 days for information to be provided</a:t>
            </a:r>
          </a:p>
          <a:p>
            <a:r>
              <a:rPr lang="en-NZ" cap="none" dirty="0" smtClean="0"/>
              <a:t>On 24 January the operator provided information he thinks is sought, invites suggestions from the inspector</a:t>
            </a:r>
          </a:p>
          <a:p>
            <a:r>
              <a:rPr lang="en-NZ" cap="none" dirty="0" smtClean="0"/>
              <a:t>MNZ internal file notes dated 25 January record that inspector is working to issue prohibition notice</a:t>
            </a:r>
          </a:p>
          <a:p>
            <a:endParaRPr lang="en-NZ" dirty="0"/>
          </a:p>
        </p:txBody>
      </p:sp>
    </p:spTree>
    <p:extLst>
      <p:ext uri="{BB962C8B-B14F-4D97-AF65-F5344CB8AC3E}">
        <p14:creationId xmlns:p14="http://schemas.microsoft.com/office/powerpoint/2010/main" val="27782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NZ" b="1" cap="none" dirty="0" smtClean="0"/>
              <a:t>Events leading to notices </a:t>
            </a:r>
            <a:r>
              <a:rPr lang="en-NZ" sz="3200" b="1" cap="none" dirty="0" smtClean="0"/>
              <a:t>(cont.)</a:t>
            </a:r>
            <a:endParaRPr lang="en-NZ" sz="3200" b="1" dirty="0"/>
          </a:p>
        </p:txBody>
      </p:sp>
      <p:sp>
        <p:nvSpPr>
          <p:cNvPr id="6" name="Content Placeholder 5"/>
          <p:cNvSpPr>
            <a:spLocks noGrp="1"/>
          </p:cNvSpPr>
          <p:nvPr>
            <p:ph idx="1"/>
          </p:nvPr>
        </p:nvSpPr>
        <p:spPr/>
        <p:txBody>
          <a:bodyPr>
            <a:normAutofit fontScale="92500" lnSpcReduction="20000"/>
          </a:bodyPr>
          <a:lstStyle/>
          <a:p>
            <a:r>
              <a:rPr lang="en-NZ" cap="none" dirty="0" smtClean="0"/>
              <a:t>26 January MNZ inspector sought further information within 48 hours, warns of potential compliance action if information is considered inadequate</a:t>
            </a:r>
          </a:p>
          <a:p>
            <a:r>
              <a:rPr lang="en-NZ" cap="none" dirty="0" smtClean="0"/>
              <a:t>27 January GBB responds, refers to MNZ audit and assessment of risks undertaken with MNZ inspector at time and again invites suggestions </a:t>
            </a:r>
          </a:p>
          <a:p>
            <a:r>
              <a:rPr lang="en-NZ" cap="none" dirty="0" smtClean="0"/>
              <a:t>No suggestions or education is forthcoming</a:t>
            </a:r>
          </a:p>
          <a:p>
            <a:r>
              <a:rPr lang="en-NZ" cap="none" dirty="0" smtClean="0"/>
              <a:t>27 January internal MNZ emails discuss meeting to be sought between inspector and operator and that failing to attend would result in issue of notices</a:t>
            </a:r>
          </a:p>
          <a:p>
            <a:r>
              <a:rPr lang="en-NZ" cap="none" dirty="0" smtClean="0"/>
              <a:t>30 January (7.01 pm) inspector emails GBB seeking meeting following day</a:t>
            </a:r>
          </a:p>
          <a:p>
            <a:r>
              <a:rPr lang="en-NZ" cap="none" dirty="0" smtClean="0"/>
              <a:t>31 January, GBB notifies Inspector cannot meet </a:t>
            </a:r>
          </a:p>
          <a:p>
            <a:r>
              <a:rPr lang="en-NZ" cap="none" dirty="0" smtClean="0"/>
              <a:t>Inspector issues improvement and prohibition notices to GBB later that day</a:t>
            </a:r>
          </a:p>
        </p:txBody>
      </p:sp>
    </p:spTree>
    <p:extLst>
      <p:ext uri="{BB962C8B-B14F-4D97-AF65-F5344CB8AC3E}">
        <p14:creationId xmlns:p14="http://schemas.microsoft.com/office/powerpoint/2010/main" val="26654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632</TotalTime>
  <Words>2030</Words>
  <Application>Microsoft Office PowerPoint</Application>
  <PresentationFormat>Widescreen</PresentationFormat>
  <Paragraphs>126</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Maritime New Zealand v  Glass Bottom Boat</vt:lpstr>
      <vt:lpstr>Background </vt:lpstr>
      <vt:lpstr>PowerPoint Presentation</vt:lpstr>
      <vt:lpstr>PowerPoint Presentation</vt:lpstr>
      <vt:lpstr>HSWA 2015 </vt:lpstr>
      <vt:lpstr>Sections 101 and 102</vt:lpstr>
      <vt:lpstr>Sections 105 and 106</vt:lpstr>
      <vt:lpstr>Events leading to notices</vt:lpstr>
      <vt:lpstr>Events leading to notices (cont.)</vt:lpstr>
      <vt:lpstr>Notices </vt:lpstr>
      <vt:lpstr>Appeal to District Court</vt:lpstr>
      <vt:lpstr>Appeal to the High Court </vt:lpstr>
      <vt:lpstr>High Court (cont.)</vt:lpstr>
      <vt:lpstr>High Court (cont.)</vt:lpstr>
      <vt:lpstr>Learnings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NZ v Glass bOttom Boat</dc:title>
  <dc:creator>Hayley Campbell</dc:creator>
  <cp:lastModifiedBy>Hayley Campbell</cp:lastModifiedBy>
  <cp:revision>55</cp:revision>
  <cp:lastPrinted>2019-04-09T05:12:22Z</cp:lastPrinted>
  <dcterms:created xsi:type="dcterms:W3CDTF">2019-04-08T22:55:36Z</dcterms:created>
  <dcterms:modified xsi:type="dcterms:W3CDTF">2019-04-10T03:13:56Z</dcterms:modified>
</cp:coreProperties>
</file>