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5"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06" autoAdjust="0"/>
    <p:restoredTop sz="94660"/>
  </p:normalViewPr>
  <p:slideViewPr>
    <p:cSldViewPr snapToGrid="0">
      <p:cViewPr varScale="1">
        <p:scale>
          <a:sx n="101" d="100"/>
          <a:sy n="101" d="100"/>
        </p:scale>
        <p:origin x="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5E8146-00A7-4E23-AB21-3E4F4C85C55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NZ"/>
        </a:p>
      </dgm:t>
    </dgm:pt>
    <dgm:pt modelId="{916FFA4E-1873-4670-AB0E-B78697B77409}">
      <dgm:prSet custT="1"/>
      <dgm:spPr/>
      <dgm:t>
        <a:bodyPr/>
        <a:lstStyle/>
        <a:p>
          <a:pPr algn="ctr"/>
          <a:r>
            <a:rPr lang="en-NZ" sz="1600" b="0" i="1" baseline="0" dirty="0"/>
            <a:t>AP Moller-Maersk A/S trading as Maersk Line v Kyokuyo Limited </a:t>
          </a:r>
          <a:r>
            <a:rPr lang="en-NZ" sz="1600" b="0" baseline="0" dirty="0"/>
            <a:t>[2018] EWCA </a:t>
          </a:r>
          <a:r>
            <a:rPr lang="en-NZ" sz="1600" b="0" baseline="0" dirty="0" err="1"/>
            <a:t>Civ</a:t>
          </a:r>
          <a:r>
            <a:rPr lang="en-NZ" sz="1600" b="0" baseline="0" dirty="0"/>
            <a:t> 778 (The Maersk Tangier)</a:t>
          </a:r>
          <a:endParaRPr lang="en-NZ" sz="1600" dirty="0"/>
        </a:p>
      </dgm:t>
    </dgm:pt>
    <dgm:pt modelId="{3AEE23C5-02D7-4020-A490-CEF3D8B7EBA2}" type="parTrans" cxnId="{CDF7235C-AAF2-4E68-BF85-BAEC7F0DDBC3}">
      <dgm:prSet/>
      <dgm:spPr/>
      <dgm:t>
        <a:bodyPr/>
        <a:lstStyle/>
        <a:p>
          <a:endParaRPr lang="en-NZ"/>
        </a:p>
      </dgm:t>
    </dgm:pt>
    <dgm:pt modelId="{F730F83C-AD7D-4F5A-ABCE-F338244CE1CB}" type="sibTrans" cxnId="{CDF7235C-AAF2-4E68-BF85-BAEC7F0DDBC3}">
      <dgm:prSet/>
      <dgm:spPr/>
      <dgm:t>
        <a:bodyPr/>
        <a:lstStyle/>
        <a:p>
          <a:endParaRPr lang="en-NZ"/>
        </a:p>
      </dgm:t>
    </dgm:pt>
    <dgm:pt modelId="{31E267BC-D87D-4F97-B315-A1F568F5CA1E}">
      <dgm:prSet/>
      <dgm:spPr/>
      <dgm:t>
        <a:bodyPr/>
        <a:lstStyle/>
        <a:p>
          <a:pPr algn="ctr"/>
          <a:r>
            <a:rPr lang="en-NZ" b="0" baseline="0" dirty="0"/>
            <a:t>Presented by </a:t>
          </a:r>
          <a:br>
            <a:rPr lang="en-NZ" b="0" baseline="0" dirty="0"/>
          </a:br>
          <a:r>
            <a:rPr lang="en-NZ" b="0" baseline="0" dirty="0"/>
            <a:t>Yash Patel</a:t>
          </a:r>
          <a:endParaRPr lang="en-NZ" dirty="0"/>
        </a:p>
      </dgm:t>
    </dgm:pt>
    <dgm:pt modelId="{53BEE583-E521-49D9-9A43-D46DD64586B8}" type="sibTrans" cxnId="{5016D0B9-26A5-4C16-9061-AC8A17164C10}">
      <dgm:prSet/>
      <dgm:spPr/>
      <dgm:t>
        <a:bodyPr/>
        <a:lstStyle/>
        <a:p>
          <a:endParaRPr lang="en-NZ"/>
        </a:p>
      </dgm:t>
    </dgm:pt>
    <dgm:pt modelId="{7A3D82CB-0206-4608-B7F7-AF4A6ED25178}" type="parTrans" cxnId="{5016D0B9-26A5-4C16-9061-AC8A17164C10}">
      <dgm:prSet/>
      <dgm:spPr/>
      <dgm:t>
        <a:bodyPr/>
        <a:lstStyle/>
        <a:p>
          <a:endParaRPr lang="en-NZ"/>
        </a:p>
      </dgm:t>
    </dgm:pt>
    <dgm:pt modelId="{604B6D73-19E1-4F7B-A51C-A19EFD5CB53E}" type="pres">
      <dgm:prSet presAssocID="{355E8146-00A7-4E23-AB21-3E4F4C85C555}" presName="linear" presStyleCnt="0">
        <dgm:presLayoutVars>
          <dgm:animLvl val="lvl"/>
          <dgm:resizeHandles val="exact"/>
        </dgm:presLayoutVars>
      </dgm:prSet>
      <dgm:spPr/>
    </dgm:pt>
    <dgm:pt modelId="{D842F5F3-8700-4F64-BA53-A8FE7133DC93}" type="pres">
      <dgm:prSet presAssocID="{916FFA4E-1873-4670-AB0E-B78697B77409}" presName="parentText" presStyleLbl="node1" presStyleIdx="0" presStyleCnt="2" custScaleY="104371">
        <dgm:presLayoutVars>
          <dgm:chMax val="0"/>
          <dgm:bulletEnabled val="1"/>
        </dgm:presLayoutVars>
      </dgm:prSet>
      <dgm:spPr/>
    </dgm:pt>
    <dgm:pt modelId="{F17A6217-BFCC-4147-8D57-119D091A692A}" type="pres">
      <dgm:prSet presAssocID="{F730F83C-AD7D-4F5A-ABCE-F338244CE1CB}" presName="spacer" presStyleCnt="0"/>
      <dgm:spPr/>
    </dgm:pt>
    <dgm:pt modelId="{7B49214B-5946-467C-9A80-7EC37211F601}" type="pres">
      <dgm:prSet presAssocID="{31E267BC-D87D-4F97-B315-A1F568F5CA1E}" presName="parentText" presStyleLbl="node1" presStyleIdx="1" presStyleCnt="2">
        <dgm:presLayoutVars>
          <dgm:chMax val="0"/>
          <dgm:bulletEnabled val="1"/>
        </dgm:presLayoutVars>
      </dgm:prSet>
      <dgm:spPr/>
    </dgm:pt>
  </dgm:ptLst>
  <dgm:cxnLst>
    <dgm:cxn modelId="{B748730C-179B-4CC9-A673-B7225D426941}" type="presOf" srcId="{355E8146-00A7-4E23-AB21-3E4F4C85C555}" destId="{604B6D73-19E1-4F7B-A51C-A19EFD5CB53E}" srcOrd="0" destOrd="0" presId="urn:microsoft.com/office/officeart/2005/8/layout/vList2"/>
    <dgm:cxn modelId="{CDF7235C-AAF2-4E68-BF85-BAEC7F0DDBC3}" srcId="{355E8146-00A7-4E23-AB21-3E4F4C85C555}" destId="{916FFA4E-1873-4670-AB0E-B78697B77409}" srcOrd="0" destOrd="0" parTransId="{3AEE23C5-02D7-4020-A490-CEF3D8B7EBA2}" sibTransId="{F730F83C-AD7D-4F5A-ABCE-F338244CE1CB}"/>
    <dgm:cxn modelId="{BE666C4D-E3B0-4BC7-8080-EFA90A7B51DA}" type="presOf" srcId="{916FFA4E-1873-4670-AB0E-B78697B77409}" destId="{D842F5F3-8700-4F64-BA53-A8FE7133DC93}" srcOrd="0" destOrd="0" presId="urn:microsoft.com/office/officeart/2005/8/layout/vList2"/>
    <dgm:cxn modelId="{5016D0B9-26A5-4C16-9061-AC8A17164C10}" srcId="{355E8146-00A7-4E23-AB21-3E4F4C85C555}" destId="{31E267BC-D87D-4F97-B315-A1F568F5CA1E}" srcOrd="1" destOrd="0" parTransId="{7A3D82CB-0206-4608-B7F7-AF4A6ED25178}" sibTransId="{53BEE583-E521-49D9-9A43-D46DD64586B8}"/>
    <dgm:cxn modelId="{AD246AC3-FA03-4D36-90E2-7431F91B2348}" type="presOf" srcId="{31E267BC-D87D-4F97-B315-A1F568F5CA1E}" destId="{7B49214B-5946-467C-9A80-7EC37211F601}" srcOrd="0" destOrd="0" presId="urn:microsoft.com/office/officeart/2005/8/layout/vList2"/>
    <dgm:cxn modelId="{DD8C3943-A841-4934-8775-536625FFBB4B}" type="presParOf" srcId="{604B6D73-19E1-4F7B-A51C-A19EFD5CB53E}" destId="{D842F5F3-8700-4F64-BA53-A8FE7133DC93}" srcOrd="0" destOrd="0" presId="urn:microsoft.com/office/officeart/2005/8/layout/vList2"/>
    <dgm:cxn modelId="{1D040FED-3F37-489C-8CCB-4E1EFCB1FCF1}" type="presParOf" srcId="{604B6D73-19E1-4F7B-A51C-A19EFD5CB53E}" destId="{F17A6217-BFCC-4147-8D57-119D091A692A}" srcOrd="1" destOrd="0" presId="urn:microsoft.com/office/officeart/2005/8/layout/vList2"/>
    <dgm:cxn modelId="{7662D69C-FF2A-4707-9FAC-9D0DE1E7EC4F}" type="presParOf" srcId="{604B6D73-19E1-4F7B-A51C-A19EFD5CB53E}" destId="{7B49214B-5946-467C-9A80-7EC37211F60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2F5F3-8700-4F64-BA53-A8FE7133DC93}">
      <dsp:nvSpPr>
        <dsp:cNvPr id="0" name=""/>
        <dsp:cNvSpPr/>
      </dsp:nvSpPr>
      <dsp:spPr>
        <a:xfrm>
          <a:off x="0" y="10743"/>
          <a:ext cx="8839038" cy="63499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NZ" sz="1600" b="0" i="1" kern="1200" baseline="0" dirty="0"/>
            <a:t>AP Moller-Maersk A/S trading as Maersk Line v Kyokuyo Limited </a:t>
          </a:r>
          <a:r>
            <a:rPr lang="en-NZ" sz="1600" b="0" kern="1200" baseline="0" dirty="0"/>
            <a:t>[2018] EWCA </a:t>
          </a:r>
          <a:r>
            <a:rPr lang="en-NZ" sz="1600" b="0" kern="1200" baseline="0" dirty="0" err="1"/>
            <a:t>Civ</a:t>
          </a:r>
          <a:r>
            <a:rPr lang="en-NZ" sz="1600" b="0" kern="1200" baseline="0" dirty="0"/>
            <a:t> 778 (The Maersk Tangier)</a:t>
          </a:r>
          <a:endParaRPr lang="en-NZ" sz="1600" kern="1200" dirty="0"/>
        </a:p>
      </dsp:txBody>
      <dsp:txXfrm>
        <a:off x="30998" y="41741"/>
        <a:ext cx="8777042" cy="572997"/>
      </dsp:txXfrm>
    </dsp:sp>
    <dsp:sp modelId="{7B49214B-5946-467C-9A80-7EC37211F601}">
      <dsp:nvSpPr>
        <dsp:cNvPr id="0" name=""/>
        <dsp:cNvSpPr/>
      </dsp:nvSpPr>
      <dsp:spPr>
        <a:xfrm>
          <a:off x="0" y="691816"/>
          <a:ext cx="8839038" cy="6084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NZ" sz="1600" b="0" kern="1200" baseline="0" dirty="0"/>
            <a:t>Presented by </a:t>
          </a:r>
          <a:br>
            <a:rPr lang="en-NZ" sz="1600" b="0" kern="1200" baseline="0" dirty="0"/>
          </a:br>
          <a:r>
            <a:rPr lang="en-NZ" sz="1600" b="0" kern="1200" baseline="0" dirty="0"/>
            <a:t>Yash Patel</a:t>
          </a:r>
          <a:endParaRPr lang="en-NZ" sz="1600" kern="1200" dirty="0"/>
        </a:p>
      </dsp:txBody>
      <dsp:txXfrm>
        <a:off x="29700" y="721516"/>
        <a:ext cx="8779638" cy="549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4/10/2019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4/10/2019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02190-0C87-4B2B-993D-5290C5F28D87}"/>
              </a:ext>
            </a:extLst>
          </p:cNvPr>
          <p:cNvSpPr>
            <a:spLocks noGrp="1"/>
          </p:cNvSpPr>
          <p:nvPr>
            <p:ph type="ctrTitle"/>
          </p:nvPr>
        </p:nvSpPr>
        <p:spPr/>
        <p:txBody>
          <a:bodyPr>
            <a:normAutofit/>
          </a:bodyPr>
          <a:lstStyle/>
          <a:p>
            <a:pPr algn="ctr"/>
            <a:r>
              <a:rPr lang="en-NZ" sz="5400" dirty="0"/>
              <a:t>Package Limitation for containerised cargo </a:t>
            </a:r>
          </a:p>
        </p:txBody>
      </p:sp>
      <p:graphicFrame>
        <p:nvGraphicFramePr>
          <p:cNvPr id="4" name="Diagram 3">
            <a:extLst>
              <a:ext uri="{FF2B5EF4-FFF2-40B4-BE49-F238E27FC236}">
                <a16:creationId xmlns:a16="http://schemas.microsoft.com/office/drawing/2014/main" id="{65F46B13-538F-4331-8186-E84D76B27DD7}"/>
              </a:ext>
            </a:extLst>
          </p:cNvPr>
          <p:cNvGraphicFramePr/>
          <p:nvPr>
            <p:extLst>
              <p:ext uri="{D42A27DB-BD31-4B8C-83A1-F6EECF244321}">
                <p14:modId xmlns:p14="http://schemas.microsoft.com/office/powerpoint/2010/main" val="1566473669"/>
              </p:ext>
            </p:extLst>
          </p:nvPr>
        </p:nvGraphicFramePr>
        <p:xfrm>
          <a:off x="2417780" y="3531204"/>
          <a:ext cx="8839038" cy="1310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320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 name="Straight Connector 75">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EDFAD1F9-4C8F-4007-ABE3-94509D09F84F}"/>
              </a:ext>
            </a:extLst>
          </p:cNvPr>
          <p:cNvSpPr>
            <a:spLocks noGrp="1"/>
          </p:cNvSpPr>
          <p:nvPr>
            <p:ph type="title"/>
          </p:nvPr>
        </p:nvSpPr>
        <p:spPr>
          <a:xfrm>
            <a:off x="1451580" y="804520"/>
            <a:ext cx="4176511" cy="1049235"/>
          </a:xfrm>
        </p:spPr>
        <p:txBody>
          <a:bodyPr>
            <a:normAutofit/>
          </a:bodyPr>
          <a:lstStyle/>
          <a:p>
            <a:pPr algn="ctr"/>
            <a:r>
              <a:rPr lang="en-NZ" dirty="0"/>
              <a:t>Facts </a:t>
            </a:r>
          </a:p>
        </p:txBody>
      </p:sp>
      <p:sp>
        <p:nvSpPr>
          <p:cNvPr id="78" name="Rectangle 77">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68" name="Content Placeholder 1030">
            <a:extLst>
              <a:ext uri="{FF2B5EF4-FFF2-40B4-BE49-F238E27FC236}">
                <a16:creationId xmlns:a16="http://schemas.microsoft.com/office/drawing/2014/main" id="{F0B58158-06C7-42CF-8369-2973E44A313F}"/>
              </a:ext>
            </a:extLst>
          </p:cNvPr>
          <p:cNvSpPr>
            <a:spLocks noGrp="1"/>
          </p:cNvSpPr>
          <p:nvPr>
            <p:ph idx="1"/>
          </p:nvPr>
        </p:nvSpPr>
        <p:spPr>
          <a:xfrm>
            <a:off x="1451581" y="2015732"/>
            <a:ext cx="4172212" cy="3450613"/>
          </a:xfrm>
        </p:spPr>
        <p:txBody>
          <a:bodyPr>
            <a:normAutofit fontScale="92500"/>
          </a:bodyPr>
          <a:lstStyle/>
          <a:p>
            <a:r>
              <a:rPr lang="en-NZ" dirty="0"/>
              <a:t>Frozen tuna being shipped on </a:t>
            </a:r>
            <a:r>
              <a:rPr lang="en-NZ" i="1" dirty="0"/>
              <a:t>The Maersk Tangier </a:t>
            </a:r>
            <a:r>
              <a:rPr lang="en-NZ" dirty="0"/>
              <a:t>from Spain to Japan.</a:t>
            </a:r>
          </a:p>
          <a:p>
            <a:r>
              <a:rPr lang="en-NZ" dirty="0"/>
              <a:t>The containers were shipped according to Maersk T&amp;Cs.</a:t>
            </a:r>
          </a:p>
          <a:p>
            <a:r>
              <a:rPr lang="en-NZ" dirty="0"/>
              <a:t>No bills of lading were issued; instead cargo shipped under sea waybills.</a:t>
            </a:r>
          </a:p>
          <a:p>
            <a:r>
              <a:rPr lang="en-NZ" dirty="0"/>
              <a:t>On discharge, Kyokuyo alleged Tuna was damaged; claiming ¥121 million. </a:t>
            </a:r>
          </a:p>
          <a:p>
            <a:endParaRPr lang="en-NZ" dirty="0"/>
          </a:p>
          <a:p>
            <a:endParaRPr lang="en-US" dirty="0"/>
          </a:p>
        </p:txBody>
      </p:sp>
      <p:pic>
        <p:nvPicPr>
          <p:cNvPr id="1069" name="Picture 2" descr="Tuna Fish :D #science #chemistry #joke #funny #tuna #sciencehook">
            <a:extLst>
              <a:ext uri="{FF2B5EF4-FFF2-40B4-BE49-F238E27FC236}">
                <a16:creationId xmlns:a16="http://schemas.microsoft.com/office/drawing/2014/main" id="{A871FC6A-C783-490A-87E9-6B4EA4CB0EF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07261" y="805583"/>
            <a:ext cx="4734742" cy="4660762"/>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79">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82" name="Straight Connector 81">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4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13DFD-4E0E-41B1-BADE-EABBDAB50F09}"/>
              </a:ext>
            </a:extLst>
          </p:cNvPr>
          <p:cNvSpPr>
            <a:spLocks noGrp="1"/>
          </p:cNvSpPr>
          <p:nvPr>
            <p:ph type="title"/>
          </p:nvPr>
        </p:nvSpPr>
        <p:spPr>
          <a:xfrm>
            <a:off x="1451579" y="804519"/>
            <a:ext cx="9603275" cy="1049235"/>
          </a:xfrm>
        </p:spPr>
        <p:txBody>
          <a:bodyPr/>
          <a:lstStyle/>
          <a:p>
            <a:r>
              <a:rPr lang="en-NZ" dirty="0"/>
              <a:t>High court</a:t>
            </a:r>
          </a:p>
        </p:txBody>
      </p:sp>
      <p:sp>
        <p:nvSpPr>
          <p:cNvPr id="3" name="Content Placeholder 2">
            <a:extLst>
              <a:ext uri="{FF2B5EF4-FFF2-40B4-BE49-F238E27FC236}">
                <a16:creationId xmlns:a16="http://schemas.microsoft.com/office/drawing/2014/main" id="{F8E040BC-9672-4D85-8DDC-DD9A7AAC7F4F}"/>
              </a:ext>
            </a:extLst>
          </p:cNvPr>
          <p:cNvSpPr>
            <a:spLocks noGrp="1"/>
          </p:cNvSpPr>
          <p:nvPr>
            <p:ph idx="1"/>
          </p:nvPr>
        </p:nvSpPr>
        <p:spPr>
          <a:xfrm>
            <a:off x="1451579" y="2015732"/>
            <a:ext cx="9603275" cy="3450613"/>
          </a:xfrm>
        </p:spPr>
        <p:txBody>
          <a:bodyPr>
            <a:normAutofit/>
          </a:bodyPr>
          <a:lstStyle/>
          <a:p>
            <a:r>
              <a:rPr lang="en-NZ" dirty="0"/>
              <a:t>Baker J held that it did not matter that a bill of lading was not issued for the applicability of the Hague-Visby Rules. There was entitlement to demand a bill of lading and that was ruled to be sufficient.</a:t>
            </a:r>
          </a:p>
          <a:p>
            <a:r>
              <a:rPr lang="en-NZ" dirty="0"/>
              <a:t>Secondly, he held that individual tuna loins were the “packages or units” as packed in the containers and, as they were enumerated in the waybills, they were the relevant “units” for the purpose of Article IV Rule 5(a).</a:t>
            </a:r>
          </a:p>
        </p:txBody>
      </p:sp>
    </p:spTree>
    <p:extLst>
      <p:ext uri="{BB962C8B-B14F-4D97-AF65-F5344CB8AC3E}">
        <p14:creationId xmlns:p14="http://schemas.microsoft.com/office/powerpoint/2010/main" val="211267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4C04E-1955-4F2E-9824-5C0F53C7A74F}"/>
              </a:ext>
            </a:extLst>
          </p:cNvPr>
          <p:cNvSpPr>
            <a:spLocks noGrp="1"/>
          </p:cNvSpPr>
          <p:nvPr>
            <p:ph type="title"/>
          </p:nvPr>
        </p:nvSpPr>
        <p:spPr>
          <a:xfrm>
            <a:off x="1451579" y="804519"/>
            <a:ext cx="9603275" cy="1049235"/>
          </a:xfrm>
        </p:spPr>
        <p:txBody>
          <a:bodyPr/>
          <a:lstStyle/>
          <a:p>
            <a:r>
              <a:rPr lang="en-NZ"/>
              <a:t>Issues at Court of appeal</a:t>
            </a:r>
            <a:endParaRPr lang="en-NZ" dirty="0"/>
          </a:p>
        </p:txBody>
      </p:sp>
      <p:sp>
        <p:nvSpPr>
          <p:cNvPr id="3" name="Content Placeholder 2">
            <a:extLst>
              <a:ext uri="{FF2B5EF4-FFF2-40B4-BE49-F238E27FC236}">
                <a16:creationId xmlns:a16="http://schemas.microsoft.com/office/drawing/2014/main" id="{C9462B39-075A-4754-A7E8-DA4DCD728C47}"/>
              </a:ext>
            </a:extLst>
          </p:cNvPr>
          <p:cNvSpPr>
            <a:spLocks noGrp="1"/>
          </p:cNvSpPr>
          <p:nvPr>
            <p:ph idx="1"/>
          </p:nvPr>
        </p:nvSpPr>
        <p:spPr>
          <a:xfrm>
            <a:off x="1451579" y="2015732"/>
            <a:ext cx="9603275" cy="3450613"/>
          </a:xfrm>
        </p:spPr>
        <p:txBody>
          <a:bodyPr>
            <a:normAutofit fontScale="92500"/>
          </a:bodyPr>
          <a:lstStyle/>
          <a:p>
            <a:pPr marL="457200" indent="-457200">
              <a:buFont typeface="+mj-lt"/>
              <a:buAutoNum type="arabicPeriod"/>
            </a:pPr>
            <a:r>
              <a:rPr lang="en-GB" dirty="0"/>
              <a:t>Is liability limited pursuant to Article IV rule 5 of the Hague Rules or pursuant to Article IV rule 5 of the Hague-Visby Rules (whether applicable compulsorily or contractually)?</a:t>
            </a:r>
          </a:p>
          <a:p>
            <a:pPr marL="457200" indent="-457200">
              <a:buFont typeface="+mj-lt"/>
              <a:buAutoNum type="arabicPeriod"/>
            </a:pPr>
            <a:r>
              <a:rPr lang="en-GB" dirty="0"/>
              <a:t>If liability is limited pursuant to Article IV rule 5 of the Hague Rules, are the relevant packages or units the containers or the individual pieces of tuna?</a:t>
            </a:r>
          </a:p>
          <a:p>
            <a:pPr marL="457200" indent="-457200">
              <a:buFont typeface="+mj-lt"/>
              <a:buAutoNum type="arabicPeriod"/>
            </a:pPr>
            <a:r>
              <a:rPr lang="en-GB" dirty="0"/>
              <a:t>If liability is limited pursuant to Article IV rule 5 of the Hague-Visby Rules, are the containers deemed to be the relevant package or unit for the purposes of Article IV rule 5(c), or are the individual pieces of tuna ‘packages or units’ enumerated in the relevant document as packed in each container for the purposes of Article IV rule 5(c)?</a:t>
            </a:r>
          </a:p>
        </p:txBody>
      </p:sp>
    </p:spTree>
    <p:extLst>
      <p:ext uri="{BB962C8B-B14F-4D97-AF65-F5344CB8AC3E}">
        <p14:creationId xmlns:p14="http://schemas.microsoft.com/office/powerpoint/2010/main" val="4098580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8008A-7105-4C3C-8466-93F0FC10AFCB}"/>
              </a:ext>
            </a:extLst>
          </p:cNvPr>
          <p:cNvSpPr>
            <a:spLocks noGrp="1"/>
          </p:cNvSpPr>
          <p:nvPr>
            <p:ph type="title"/>
          </p:nvPr>
        </p:nvSpPr>
        <p:spPr>
          <a:xfrm>
            <a:off x="1451579" y="804519"/>
            <a:ext cx="9603275" cy="1049235"/>
          </a:xfrm>
        </p:spPr>
        <p:txBody>
          <a:bodyPr>
            <a:normAutofit/>
          </a:bodyPr>
          <a:lstStyle/>
          <a:p>
            <a:r>
              <a:rPr lang="en-NZ"/>
              <a:t>Decision on Issue 1</a:t>
            </a:r>
            <a:endParaRPr lang="en-NZ" dirty="0"/>
          </a:p>
        </p:txBody>
      </p:sp>
      <p:sp>
        <p:nvSpPr>
          <p:cNvPr id="3" name="Content Placeholder 2">
            <a:extLst>
              <a:ext uri="{FF2B5EF4-FFF2-40B4-BE49-F238E27FC236}">
                <a16:creationId xmlns:a16="http://schemas.microsoft.com/office/drawing/2014/main" id="{485652D2-7F25-4359-8BB7-AB3BDE8943D3}"/>
              </a:ext>
            </a:extLst>
          </p:cNvPr>
          <p:cNvSpPr>
            <a:spLocks noGrp="1"/>
          </p:cNvSpPr>
          <p:nvPr>
            <p:ph idx="1"/>
          </p:nvPr>
        </p:nvSpPr>
        <p:spPr>
          <a:xfrm>
            <a:off x="1451579" y="2015734"/>
            <a:ext cx="4162555" cy="3450613"/>
          </a:xfrm>
        </p:spPr>
        <p:txBody>
          <a:bodyPr>
            <a:normAutofit lnSpcReduction="10000"/>
          </a:bodyPr>
          <a:lstStyle/>
          <a:p>
            <a:r>
              <a:rPr lang="en-NZ" dirty="0" err="1"/>
              <a:t>Flaux</a:t>
            </a:r>
            <a:r>
              <a:rPr lang="en-NZ" dirty="0"/>
              <a:t> LJ held that </a:t>
            </a:r>
            <a:r>
              <a:rPr lang="en-GB" dirty="0"/>
              <a:t>it is not necessary for a bill of lading to in fact be issued; it is sufficient that the contract provided for one to be issued. </a:t>
            </a:r>
          </a:p>
          <a:p>
            <a:r>
              <a:rPr lang="en-GB" dirty="0"/>
              <a:t>Here, there was an implied terms in the Maersk T&amp;Cs that the shipper were entitled to demand a bill of lading. This was held to be sufficient.</a:t>
            </a:r>
          </a:p>
          <a:p>
            <a:endParaRPr lang="en-NZ" dirty="0"/>
          </a:p>
        </p:txBody>
      </p:sp>
      <p:pic>
        <p:nvPicPr>
          <p:cNvPr id="4" name="Picture 2" descr="Image result for maersk tangier">
            <a:extLst>
              <a:ext uri="{FF2B5EF4-FFF2-40B4-BE49-F238E27FC236}">
                <a16:creationId xmlns:a16="http://schemas.microsoft.com/office/drawing/2014/main" id="{3C0782E7-5AC1-4340-9F61-462D0051FC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584"/>
          <a:stretch/>
        </p:blipFill>
        <p:spPr bwMode="auto">
          <a:xfrm>
            <a:off x="6094411" y="2194495"/>
            <a:ext cx="4960443" cy="3093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41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C4253-68AD-4F9F-852D-DF0211554746}"/>
              </a:ext>
            </a:extLst>
          </p:cNvPr>
          <p:cNvSpPr>
            <a:spLocks noGrp="1"/>
          </p:cNvSpPr>
          <p:nvPr>
            <p:ph type="title"/>
          </p:nvPr>
        </p:nvSpPr>
        <p:spPr/>
        <p:txBody>
          <a:bodyPr>
            <a:normAutofit/>
          </a:bodyPr>
          <a:lstStyle/>
          <a:p>
            <a:r>
              <a:rPr lang="en-NZ" dirty="0"/>
              <a:t>Decision on Issue 2</a:t>
            </a:r>
          </a:p>
        </p:txBody>
      </p:sp>
      <p:sp>
        <p:nvSpPr>
          <p:cNvPr id="5" name="Content Placeholder 4">
            <a:extLst>
              <a:ext uri="{FF2B5EF4-FFF2-40B4-BE49-F238E27FC236}">
                <a16:creationId xmlns:a16="http://schemas.microsoft.com/office/drawing/2014/main" id="{F856FD0E-4A4B-4701-99FA-44E936CC058E}"/>
              </a:ext>
            </a:extLst>
          </p:cNvPr>
          <p:cNvSpPr>
            <a:spLocks noGrp="1"/>
          </p:cNvSpPr>
          <p:nvPr>
            <p:ph idx="1"/>
          </p:nvPr>
        </p:nvSpPr>
        <p:spPr/>
        <p:txBody>
          <a:bodyPr/>
          <a:lstStyle/>
          <a:p>
            <a:r>
              <a:rPr lang="en-NZ" dirty="0"/>
              <a:t>The second issue became academic on the basis that </a:t>
            </a:r>
            <a:r>
              <a:rPr lang="en-GB" dirty="0"/>
              <a:t>the Hague-Visby Rules were held to be applicable.</a:t>
            </a:r>
          </a:p>
          <a:p>
            <a:endParaRPr lang="en-NZ" dirty="0"/>
          </a:p>
        </p:txBody>
      </p:sp>
    </p:spTree>
    <p:extLst>
      <p:ext uri="{BB962C8B-B14F-4D97-AF65-F5344CB8AC3E}">
        <p14:creationId xmlns:p14="http://schemas.microsoft.com/office/powerpoint/2010/main" val="507108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5595A-9D5B-48CF-8481-651A085B33F3}"/>
              </a:ext>
            </a:extLst>
          </p:cNvPr>
          <p:cNvSpPr>
            <a:spLocks noGrp="1"/>
          </p:cNvSpPr>
          <p:nvPr>
            <p:ph type="title"/>
          </p:nvPr>
        </p:nvSpPr>
        <p:spPr>
          <a:xfrm>
            <a:off x="1451579" y="804519"/>
            <a:ext cx="9603275" cy="1049235"/>
          </a:xfrm>
        </p:spPr>
        <p:txBody>
          <a:bodyPr>
            <a:normAutofit/>
          </a:bodyPr>
          <a:lstStyle/>
          <a:p>
            <a:r>
              <a:rPr lang="en-NZ"/>
              <a:t>Decision on Issue 3</a:t>
            </a:r>
            <a:endParaRPr lang="en-NZ" dirty="0"/>
          </a:p>
        </p:txBody>
      </p:sp>
      <p:sp>
        <p:nvSpPr>
          <p:cNvPr id="9" name="Content Placeholder 8">
            <a:extLst>
              <a:ext uri="{FF2B5EF4-FFF2-40B4-BE49-F238E27FC236}">
                <a16:creationId xmlns:a16="http://schemas.microsoft.com/office/drawing/2014/main" id="{DE1B1B61-FAA7-4726-B994-A88F9D06E2EC}"/>
              </a:ext>
            </a:extLst>
          </p:cNvPr>
          <p:cNvSpPr>
            <a:spLocks noGrp="1"/>
          </p:cNvSpPr>
          <p:nvPr>
            <p:ph idx="1"/>
          </p:nvPr>
        </p:nvSpPr>
        <p:spPr>
          <a:xfrm>
            <a:off x="1451579" y="2015734"/>
            <a:ext cx="4162555" cy="3450613"/>
          </a:xfrm>
        </p:spPr>
        <p:txBody>
          <a:bodyPr>
            <a:normAutofit fontScale="92500" lnSpcReduction="10000"/>
          </a:bodyPr>
          <a:lstStyle/>
          <a:p>
            <a:r>
              <a:rPr lang="en-US" dirty="0"/>
              <a:t>The Court of Appeal held that enumeration requires no more than specifying the number of packages </a:t>
            </a:r>
            <a:r>
              <a:rPr lang="en-GB" dirty="0"/>
              <a:t>or units in words or numbers; there is no requirement for a further description as to how the packages or units are actually packed.</a:t>
            </a:r>
          </a:p>
          <a:p>
            <a:r>
              <a:rPr lang="en-GB" dirty="0"/>
              <a:t>On the facts, the sea waybill had clearly quantified the number of tuna pieces.</a:t>
            </a:r>
            <a:endParaRPr lang="en-US" dirty="0"/>
          </a:p>
        </p:txBody>
      </p:sp>
    </p:spTree>
    <p:extLst>
      <p:ext uri="{BB962C8B-B14F-4D97-AF65-F5344CB8AC3E}">
        <p14:creationId xmlns:p14="http://schemas.microsoft.com/office/powerpoint/2010/main" val="1572246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AF7A-1E2C-4998-8601-E6B99AE7397B}"/>
              </a:ext>
            </a:extLst>
          </p:cNvPr>
          <p:cNvSpPr>
            <a:spLocks noGrp="1"/>
          </p:cNvSpPr>
          <p:nvPr>
            <p:ph type="title"/>
          </p:nvPr>
        </p:nvSpPr>
        <p:spPr/>
        <p:txBody>
          <a:bodyPr/>
          <a:lstStyle/>
          <a:p>
            <a:r>
              <a:rPr lang="en-NZ" dirty="0"/>
              <a:t>But what about </a:t>
            </a:r>
            <a:r>
              <a:rPr lang="en-NZ" i="1" u="sng" dirty="0"/>
              <a:t>el Greco</a:t>
            </a:r>
            <a:r>
              <a:rPr lang="en-NZ" u="sng" dirty="0"/>
              <a:t> </a:t>
            </a:r>
            <a:r>
              <a:rPr lang="en-NZ" dirty="0"/>
              <a:t>in Australia?</a:t>
            </a:r>
          </a:p>
        </p:txBody>
      </p:sp>
      <p:sp>
        <p:nvSpPr>
          <p:cNvPr id="3" name="Content Placeholder 2">
            <a:extLst>
              <a:ext uri="{FF2B5EF4-FFF2-40B4-BE49-F238E27FC236}">
                <a16:creationId xmlns:a16="http://schemas.microsoft.com/office/drawing/2014/main" id="{D191D8D4-DAB4-4A15-A63E-CE11D785D4B4}"/>
              </a:ext>
            </a:extLst>
          </p:cNvPr>
          <p:cNvSpPr>
            <a:spLocks noGrp="1"/>
          </p:cNvSpPr>
          <p:nvPr>
            <p:ph idx="1"/>
          </p:nvPr>
        </p:nvSpPr>
        <p:spPr/>
        <p:txBody>
          <a:bodyPr/>
          <a:lstStyle/>
          <a:p>
            <a:r>
              <a:rPr lang="en-NZ" dirty="0"/>
              <a:t>The Court in El Greco held that, the inclusion of the words “as packed” required the description in the bill to not only state the number of packages or units, but also how they had been packed, whether as separate items or consolidated into packages.</a:t>
            </a:r>
          </a:p>
          <a:p>
            <a:r>
              <a:rPr lang="en-NZ" dirty="0"/>
              <a:t>As already discussed, the UK Court of Appeal declined to follow this. </a:t>
            </a:r>
          </a:p>
          <a:p>
            <a:r>
              <a:rPr lang="en-NZ" dirty="0"/>
              <a:t>Current Australian law likely to be overturned given the opportunity.</a:t>
            </a:r>
          </a:p>
        </p:txBody>
      </p:sp>
    </p:spTree>
    <p:extLst>
      <p:ext uri="{BB962C8B-B14F-4D97-AF65-F5344CB8AC3E}">
        <p14:creationId xmlns:p14="http://schemas.microsoft.com/office/powerpoint/2010/main" val="29556743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156</TotalTime>
  <Words>484</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Package Limitation for containerised cargo </vt:lpstr>
      <vt:lpstr>Facts </vt:lpstr>
      <vt:lpstr>High court</vt:lpstr>
      <vt:lpstr>Issues at Court of appeal</vt:lpstr>
      <vt:lpstr>Decision on Issue 1</vt:lpstr>
      <vt:lpstr>Decision on Issue 2</vt:lpstr>
      <vt:lpstr>Decision on Issue 3</vt:lpstr>
      <vt:lpstr>But what about el Greco in Australia?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Package Limitation for containerised cargo </dc:title>
  <dc:creator>Yash Patel</dc:creator>
  <cp:lastModifiedBy>Yash Patel</cp:lastModifiedBy>
  <cp:revision>8</cp:revision>
  <dcterms:created xsi:type="dcterms:W3CDTF">2019-04-09T08:03:15Z</dcterms:created>
  <dcterms:modified xsi:type="dcterms:W3CDTF">2019-04-09T21:23:53Z</dcterms:modified>
</cp:coreProperties>
</file>